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handoutMasterIdLst>
    <p:handoutMasterId r:id="rId63"/>
  </p:handoutMasterIdLst>
  <p:sldIdLst>
    <p:sldId id="256" r:id="rId2"/>
    <p:sldId id="325" r:id="rId3"/>
    <p:sldId id="327" r:id="rId4"/>
    <p:sldId id="257" r:id="rId5"/>
    <p:sldId id="258" r:id="rId6"/>
    <p:sldId id="259" r:id="rId7"/>
    <p:sldId id="260" r:id="rId8"/>
    <p:sldId id="261" r:id="rId9"/>
    <p:sldId id="262" r:id="rId10"/>
    <p:sldId id="295" r:id="rId11"/>
    <p:sldId id="294" r:id="rId12"/>
    <p:sldId id="263" r:id="rId13"/>
    <p:sldId id="264" r:id="rId14"/>
    <p:sldId id="265" r:id="rId15"/>
    <p:sldId id="326" r:id="rId16"/>
    <p:sldId id="296" r:id="rId17"/>
    <p:sldId id="266" r:id="rId18"/>
    <p:sldId id="267" r:id="rId19"/>
    <p:sldId id="271" r:id="rId20"/>
    <p:sldId id="275" r:id="rId21"/>
    <p:sldId id="268" r:id="rId22"/>
    <p:sldId id="269" r:id="rId23"/>
    <p:sldId id="270" r:id="rId24"/>
    <p:sldId id="272" r:id="rId25"/>
    <p:sldId id="328" r:id="rId26"/>
    <p:sldId id="273" r:id="rId27"/>
    <p:sldId id="274" r:id="rId28"/>
    <p:sldId id="277" r:id="rId29"/>
    <p:sldId id="281" r:id="rId30"/>
    <p:sldId id="280" r:id="rId31"/>
    <p:sldId id="279" r:id="rId32"/>
    <p:sldId id="299" r:id="rId33"/>
    <p:sldId id="300" r:id="rId34"/>
    <p:sldId id="301" r:id="rId35"/>
    <p:sldId id="302" r:id="rId36"/>
    <p:sldId id="297" r:id="rId37"/>
    <p:sldId id="298" r:id="rId38"/>
    <p:sldId id="319" r:id="rId39"/>
    <p:sldId id="290" r:id="rId40"/>
    <p:sldId id="323" r:id="rId41"/>
    <p:sldId id="282" r:id="rId42"/>
    <p:sldId id="304" r:id="rId43"/>
    <p:sldId id="309" r:id="rId44"/>
    <p:sldId id="310" r:id="rId45"/>
    <p:sldId id="312" r:id="rId46"/>
    <p:sldId id="311" r:id="rId47"/>
    <p:sldId id="316" r:id="rId48"/>
    <p:sldId id="303" r:id="rId49"/>
    <p:sldId id="313" r:id="rId50"/>
    <p:sldId id="315" r:id="rId51"/>
    <p:sldId id="314" r:id="rId52"/>
    <p:sldId id="317" r:id="rId53"/>
    <p:sldId id="283" r:id="rId54"/>
    <p:sldId id="284" r:id="rId55"/>
    <p:sldId id="291" r:id="rId56"/>
    <p:sldId id="292" r:id="rId57"/>
    <p:sldId id="305" r:id="rId58"/>
    <p:sldId id="321" r:id="rId59"/>
    <p:sldId id="293" r:id="rId60"/>
    <p:sldId id="320" r:id="rId61"/>
    <p:sldId id="318" r:id="rId62"/>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367"/>
    <a:srgbClr val="96B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F5B70A6C-59F9-41C0-BB00-A39A1705950F}" type="datetimeFigureOut">
              <a:rPr lang="en-AU" smtClean="0"/>
              <a:t>25/02/2019</a:t>
            </a:fld>
            <a:endParaRPr lang="en-AU"/>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05946372-9C70-4EB0-AF99-A6D2B8B59DB9}" type="slidenum">
              <a:rPr lang="en-AU" smtClean="0"/>
              <a:t>‹#›</a:t>
            </a:fld>
            <a:endParaRPr lang="en-AU"/>
          </a:p>
        </p:txBody>
      </p:sp>
    </p:spTree>
    <p:extLst>
      <p:ext uri="{BB962C8B-B14F-4D97-AF65-F5344CB8AC3E}">
        <p14:creationId xmlns:p14="http://schemas.microsoft.com/office/powerpoint/2010/main" val="3735397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13464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79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085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456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460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75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595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7234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306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50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363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150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784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498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093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981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505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2/25/2019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147073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mindspot.org.au/" TargetMode="External"/><Relationship Id="rId3" Type="http://schemas.openxmlformats.org/officeDocument/2006/relationships/hyperlink" Target="http://www.carersaustralia.com.au/" TargetMode="External"/><Relationship Id="rId7" Type="http://schemas.openxmlformats.org/officeDocument/2006/relationships/hyperlink" Target="https://headtohealth.gov.au/" TargetMode="External"/><Relationship Id="rId2" Type="http://schemas.openxmlformats.org/officeDocument/2006/relationships/hyperlink" Target="http://www.blackdoginstitute.org.au/" TargetMode="External"/><Relationship Id="rId1" Type="http://schemas.openxmlformats.org/officeDocument/2006/relationships/slideLayout" Target="../slideLayouts/slideLayout2.xml"/><Relationship Id="rId6" Type="http://schemas.openxmlformats.org/officeDocument/2006/relationships/hyperlink" Target="http://www.mensline.org.au/" TargetMode="External"/><Relationship Id="rId5" Type="http://schemas.openxmlformats.org/officeDocument/2006/relationships/hyperlink" Target="http://www.kidshelp.com.au/" TargetMode="External"/><Relationship Id="rId4" Type="http://schemas.openxmlformats.org/officeDocument/2006/relationships/hyperlink" Target="http://www.headspace.org.a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qlife.org.au/" TargetMode="External"/><Relationship Id="rId2" Type="http://schemas.openxmlformats.org/officeDocument/2006/relationships/hyperlink" Target="http://www.naccho.org.au/" TargetMode="External"/><Relationship Id="rId1" Type="http://schemas.openxmlformats.org/officeDocument/2006/relationships/slideLayout" Target="../slideLayouts/slideLayout2.xml"/><Relationship Id="rId5" Type="http://schemas.openxmlformats.org/officeDocument/2006/relationships/hyperlink" Target="https://www.sane.org/" TargetMode="External"/><Relationship Id="rId4" Type="http://schemas.openxmlformats.org/officeDocument/2006/relationships/hyperlink" Target="http://www.relationships.org.au/"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1574220"/>
          </a:xfrm>
        </p:spPr>
        <p:txBody>
          <a:bodyPr/>
          <a:lstStyle/>
          <a:p>
            <a:r>
              <a:rPr lang="en-US" sz="6000" dirty="0" smtClean="0"/>
              <a:t>ANXIETY &amp; Depression</a:t>
            </a:r>
            <a:r>
              <a:rPr lang="en-US" dirty="0" smtClean="0"/>
              <a:t/>
            </a:r>
            <a:br>
              <a:rPr lang="en-US" dirty="0" smtClean="0"/>
            </a:br>
            <a:r>
              <a:rPr lang="en-US" sz="2800" dirty="0" smtClean="0"/>
              <a:t>Towards understanding &amp; Supporting each other</a:t>
            </a:r>
            <a:endParaRPr lang="en-AU" sz="2800" dirty="0"/>
          </a:p>
        </p:txBody>
      </p:sp>
      <p:sp>
        <p:nvSpPr>
          <p:cNvPr id="3" name="Subtitle 2"/>
          <p:cNvSpPr>
            <a:spLocks noGrp="1"/>
          </p:cNvSpPr>
          <p:nvPr>
            <p:ph type="subTitle" idx="1"/>
          </p:nvPr>
        </p:nvSpPr>
        <p:spPr>
          <a:xfrm>
            <a:off x="6911547" y="4177434"/>
            <a:ext cx="3463539" cy="1771135"/>
          </a:xfrm>
        </p:spPr>
        <p:txBody>
          <a:bodyPr>
            <a:normAutofit/>
          </a:bodyPr>
          <a:lstStyle/>
          <a:p>
            <a:r>
              <a:rPr lang="en-US" dirty="0">
                <a:solidFill>
                  <a:srgbClr val="FFC000"/>
                </a:solidFill>
              </a:rPr>
              <a:t>Presentation by Mark Lowry </a:t>
            </a:r>
          </a:p>
          <a:p>
            <a:r>
              <a:rPr lang="en-US" dirty="0">
                <a:solidFill>
                  <a:srgbClr val="FFC000"/>
                </a:solidFill>
              </a:rPr>
              <a:t>Community Educator </a:t>
            </a:r>
          </a:p>
          <a:p>
            <a:r>
              <a:rPr lang="en-US" dirty="0">
                <a:solidFill>
                  <a:srgbClr val="FFC000"/>
                </a:solidFill>
              </a:rPr>
              <a:t>Alex Gow Funerals</a:t>
            </a:r>
            <a:endParaRPr lang="en-AU" dirty="0">
              <a:solidFill>
                <a:srgbClr val="FFC000"/>
              </a:solidFill>
            </a:endParaRPr>
          </a:p>
          <a:p>
            <a:r>
              <a:rPr lang="en-AU" dirty="0">
                <a:solidFill>
                  <a:srgbClr val="FFC000"/>
                </a:solidFill>
              </a:rPr>
              <a:t>(07) 3851 7800</a:t>
            </a:r>
          </a:p>
          <a:p>
            <a:endParaRPr lang="en-AU" dirty="0"/>
          </a:p>
        </p:txBody>
      </p:sp>
      <p:pic>
        <p:nvPicPr>
          <p:cNvPr id="4" name="Picture 4" descr="Alex Gow Funer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814" y="4841386"/>
            <a:ext cx="4070093" cy="86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7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85" y="2598752"/>
            <a:ext cx="5228084" cy="3810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8820" y="380892"/>
            <a:ext cx="3671930" cy="37213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750" y="2836178"/>
            <a:ext cx="3502928" cy="3502928"/>
          </a:xfrm>
          <a:prstGeom prst="rect">
            <a:avLst/>
          </a:prstGeom>
        </p:spPr>
      </p:pic>
    </p:spTree>
    <p:extLst>
      <p:ext uri="{BB962C8B-B14F-4D97-AF65-F5344CB8AC3E}">
        <p14:creationId xmlns:p14="http://schemas.microsoft.com/office/powerpoint/2010/main" val="28328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911" y="1465277"/>
            <a:ext cx="10131425" cy="1456267"/>
          </a:xfrm>
        </p:spPr>
        <p:txBody>
          <a:bodyPr/>
          <a:lstStyle/>
          <a:p>
            <a:r>
              <a:rPr lang="en-US" i="1" dirty="0" smtClean="0"/>
              <a:t>What do all of these boring stats tell us?</a:t>
            </a:r>
            <a:endParaRPr lang="en-AU" i="1" dirty="0"/>
          </a:p>
        </p:txBody>
      </p:sp>
      <p:sp>
        <p:nvSpPr>
          <p:cNvPr id="3" name="Content Placeholder 2"/>
          <p:cNvSpPr>
            <a:spLocks noGrp="1"/>
          </p:cNvSpPr>
          <p:nvPr>
            <p:ph idx="1"/>
          </p:nvPr>
        </p:nvSpPr>
        <p:spPr>
          <a:xfrm>
            <a:off x="752910" y="2921544"/>
            <a:ext cx="10131425" cy="1852381"/>
          </a:xfrm>
        </p:spPr>
        <p:txBody>
          <a:bodyPr>
            <a:normAutofit/>
          </a:bodyPr>
          <a:lstStyle/>
          <a:p>
            <a:pPr marL="0" indent="0">
              <a:buNone/>
            </a:pPr>
            <a:r>
              <a:rPr lang="en-US" sz="2800" dirty="0" smtClean="0"/>
              <a:t>1. Depression &amp; anxiety are highly prevalent</a:t>
            </a:r>
          </a:p>
          <a:p>
            <a:pPr marL="0" indent="0">
              <a:buNone/>
            </a:pPr>
            <a:r>
              <a:rPr lang="en-US" sz="2800" dirty="0" smtClean="0"/>
              <a:t>2. </a:t>
            </a:r>
            <a:r>
              <a:rPr lang="en-US" sz="2800" dirty="0" smtClean="0"/>
              <a:t>Wherever </a:t>
            </a:r>
            <a:r>
              <a:rPr lang="en-US" sz="2800" dirty="0" smtClean="0"/>
              <a:t>you find depression, you are likely to find anxiety!</a:t>
            </a:r>
            <a:endParaRPr lang="en-AU" sz="2800" dirty="0"/>
          </a:p>
        </p:txBody>
      </p:sp>
    </p:spTree>
    <p:extLst>
      <p:ext uri="{BB962C8B-B14F-4D97-AF65-F5344CB8AC3E}">
        <p14:creationId xmlns:p14="http://schemas.microsoft.com/office/powerpoint/2010/main" val="297273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095" y="1339443"/>
            <a:ext cx="4768764" cy="1456267"/>
          </a:xfrm>
        </p:spPr>
        <p:txBody>
          <a:bodyPr>
            <a:normAutofit/>
          </a:bodyPr>
          <a:lstStyle/>
          <a:p>
            <a:pPr algn="ctr"/>
            <a:r>
              <a:rPr lang="en-AU" sz="4400" b="1" dirty="0"/>
              <a:t>Diagnosis</a:t>
            </a:r>
            <a:r>
              <a:rPr lang="en-AU" sz="4400" b="1" dirty="0" smtClean="0"/>
              <a:t>!</a:t>
            </a:r>
            <a:endParaRPr lang="en-AU" sz="4400" dirty="0"/>
          </a:p>
        </p:txBody>
      </p:sp>
      <p:sp>
        <p:nvSpPr>
          <p:cNvPr id="3" name="Content Placeholder 2"/>
          <p:cNvSpPr>
            <a:spLocks noGrp="1"/>
          </p:cNvSpPr>
          <p:nvPr>
            <p:ph idx="1"/>
          </p:nvPr>
        </p:nvSpPr>
        <p:spPr>
          <a:xfrm>
            <a:off x="811636" y="2795710"/>
            <a:ext cx="10131425" cy="2600587"/>
          </a:xfrm>
        </p:spPr>
        <p:txBody>
          <a:bodyPr>
            <a:normAutofit/>
          </a:bodyPr>
          <a:lstStyle/>
          <a:p>
            <a:pPr marL="0" indent="0" algn="ctr">
              <a:buNone/>
            </a:pPr>
            <a:r>
              <a:rPr lang="en-AU" sz="2400" dirty="0"/>
              <a:t>The </a:t>
            </a:r>
            <a:r>
              <a:rPr lang="en-AU" sz="2400" dirty="0">
                <a:solidFill>
                  <a:srgbClr val="FFC000"/>
                </a:solidFill>
              </a:rPr>
              <a:t>Diagnostic and Statistical Manual of Mental Disorders</a:t>
            </a:r>
            <a:r>
              <a:rPr lang="en-AU" sz="2400" dirty="0"/>
              <a:t> (DSM), is published by the American Psychiatric Association (APA), and offers a common language and standard criteria for the classification of mental disorders</a:t>
            </a:r>
            <a:r>
              <a:rPr lang="en-AU" sz="2400" dirty="0" smtClean="0"/>
              <a:t>.</a:t>
            </a:r>
            <a:endParaRPr lang="en-AU" sz="2400" dirty="0"/>
          </a:p>
        </p:txBody>
      </p:sp>
    </p:spTree>
    <p:extLst>
      <p:ext uri="{BB962C8B-B14F-4D97-AF65-F5344CB8AC3E}">
        <p14:creationId xmlns:p14="http://schemas.microsoft.com/office/powerpoint/2010/main" val="6302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7" y="701880"/>
            <a:ext cx="6421338" cy="1456267"/>
          </a:xfrm>
        </p:spPr>
        <p:txBody>
          <a:bodyPr/>
          <a:lstStyle/>
          <a:p>
            <a:r>
              <a:rPr lang="en-AU" b="1" dirty="0"/>
              <a:t>Depression </a:t>
            </a:r>
            <a:r>
              <a:rPr lang="en-AU" sz="2000" dirty="0" smtClean="0"/>
              <a:t>(DSM-5 </a:t>
            </a:r>
            <a:r>
              <a:rPr lang="en-AU" sz="2000" dirty="0"/>
              <a:t>Diagnostic </a:t>
            </a:r>
            <a:r>
              <a:rPr lang="en-AU" sz="2000" dirty="0" smtClean="0"/>
              <a:t>Criteria)</a:t>
            </a:r>
            <a:endParaRPr lang="en-AU" sz="2000" dirty="0"/>
          </a:p>
        </p:txBody>
      </p:sp>
      <p:sp>
        <p:nvSpPr>
          <p:cNvPr id="3" name="Content Placeholder 2"/>
          <p:cNvSpPr>
            <a:spLocks noGrp="1"/>
          </p:cNvSpPr>
          <p:nvPr>
            <p:ph idx="1"/>
          </p:nvPr>
        </p:nvSpPr>
        <p:spPr>
          <a:xfrm>
            <a:off x="803246" y="2158147"/>
            <a:ext cx="10131425" cy="3733722"/>
          </a:xfrm>
        </p:spPr>
        <p:txBody>
          <a:bodyPr>
            <a:normAutofit fontScale="85000" lnSpcReduction="20000"/>
          </a:bodyPr>
          <a:lstStyle/>
          <a:p>
            <a:pPr fontAlgn="base"/>
            <a:r>
              <a:rPr lang="en-AU" dirty="0" smtClean="0"/>
              <a:t>The </a:t>
            </a:r>
            <a:r>
              <a:rPr lang="en-AU" dirty="0"/>
              <a:t>DSM-5 outlines the following criterion to make a diagnosis of depression. The individual must be experiencing five or more symptoms during the same 2-week period and at least one of the symptoms should be either (1) depressed mood or (2) loss of interest or pleasure.</a:t>
            </a:r>
          </a:p>
          <a:p>
            <a:pPr fontAlgn="base"/>
            <a:r>
              <a:rPr lang="en-AU" dirty="0"/>
              <a:t>1. Depressed mood most of the day, nearly every day.</a:t>
            </a:r>
            <a:br>
              <a:rPr lang="en-AU" dirty="0"/>
            </a:br>
            <a:r>
              <a:rPr lang="en-AU" dirty="0"/>
              <a:t>2. Markedly diminished interest or pleasure in all, or almost all, activities most of the day, nearly every day.</a:t>
            </a:r>
            <a:br>
              <a:rPr lang="en-AU" dirty="0"/>
            </a:br>
            <a:r>
              <a:rPr lang="en-AU" dirty="0"/>
              <a:t>3. Significant weight loss when not dieting or weight gain, or decrease or increase in appetite nearly every day.</a:t>
            </a:r>
            <a:br>
              <a:rPr lang="en-AU" dirty="0"/>
            </a:br>
            <a:r>
              <a:rPr lang="en-AU" dirty="0"/>
              <a:t>4. A slowing down of thought and a reduction of physical movement (observable by others, not merely subjective feelings of restlessness or being slowed down).</a:t>
            </a:r>
            <a:br>
              <a:rPr lang="en-AU" dirty="0"/>
            </a:br>
            <a:r>
              <a:rPr lang="en-AU" dirty="0"/>
              <a:t>5. Fatigue or loss of energy nearly every day.</a:t>
            </a:r>
            <a:br>
              <a:rPr lang="en-AU" dirty="0"/>
            </a:br>
            <a:r>
              <a:rPr lang="en-AU" dirty="0"/>
              <a:t>6. Feelings of worthlessness or excessive or inappropriate guilt nearly every day.</a:t>
            </a:r>
            <a:br>
              <a:rPr lang="en-AU" dirty="0"/>
            </a:br>
            <a:r>
              <a:rPr lang="en-AU" dirty="0"/>
              <a:t>7. Diminished ability to think or concentrate, or indecisiveness, nearly every day.</a:t>
            </a:r>
            <a:br>
              <a:rPr lang="en-AU" dirty="0"/>
            </a:br>
            <a:r>
              <a:rPr lang="en-AU" dirty="0"/>
              <a:t>8. Recurrent thoughts of death, recurrent suicidal ideation without a specific plan, or a suicide attempt or a specific plan for committing suicide.</a:t>
            </a:r>
          </a:p>
          <a:p>
            <a:pPr fontAlgn="base"/>
            <a:r>
              <a:rPr lang="en-AU" dirty="0"/>
              <a:t>To receive a diagnosis of depression, these symptoms must cause the individual clinically significant distress or impairment in social, occupational, or other important areas of functioning. The symptoms must also not be a result of substance abuse or another medical condition.</a:t>
            </a:r>
          </a:p>
          <a:p>
            <a:endParaRPr lang="en-AU" dirty="0"/>
          </a:p>
        </p:txBody>
      </p:sp>
    </p:spTree>
    <p:extLst>
      <p:ext uri="{BB962C8B-B14F-4D97-AF65-F5344CB8AC3E}">
        <p14:creationId xmlns:p14="http://schemas.microsoft.com/office/powerpoint/2010/main" val="313205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553" y="930876"/>
            <a:ext cx="7675604" cy="1087395"/>
          </a:xfrm>
        </p:spPr>
        <p:txBody>
          <a:bodyPr/>
          <a:lstStyle/>
          <a:p>
            <a:r>
              <a:rPr lang="en-AU" b="1" dirty="0" smtClean="0"/>
              <a:t>Generalised </a:t>
            </a:r>
            <a:r>
              <a:rPr lang="en-AU" b="1" dirty="0"/>
              <a:t>Anxiety </a:t>
            </a:r>
            <a:r>
              <a:rPr lang="en-AU" b="1" dirty="0" smtClean="0"/>
              <a:t>Disorder</a:t>
            </a:r>
            <a:endParaRPr lang="en-AU" dirty="0"/>
          </a:p>
        </p:txBody>
      </p:sp>
      <p:sp>
        <p:nvSpPr>
          <p:cNvPr id="3" name="Content Placeholder 2"/>
          <p:cNvSpPr>
            <a:spLocks noGrp="1"/>
          </p:cNvSpPr>
          <p:nvPr>
            <p:ph idx="1"/>
          </p:nvPr>
        </p:nvSpPr>
        <p:spPr>
          <a:xfrm>
            <a:off x="891747" y="2199504"/>
            <a:ext cx="10131425" cy="3847070"/>
          </a:xfrm>
        </p:spPr>
        <p:txBody>
          <a:bodyPr>
            <a:normAutofit fontScale="62500" lnSpcReduction="20000"/>
          </a:bodyPr>
          <a:lstStyle/>
          <a:p>
            <a:r>
              <a:rPr lang="en-AU" dirty="0" smtClean="0"/>
              <a:t>A</a:t>
            </a:r>
            <a:r>
              <a:rPr lang="en-AU" dirty="0"/>
              <a:t>. Excessive anxiety and worry (apprehensive expectation), occurring more days than not for at least 6 months, about a number of events or activities (such as work or school performance). </a:t>
            </a:r>
          </a:p>
          <a:p>
            <a:r>
              <a:rPr lang="en-AU" dirty="0"/>
              <a:t>B. The individual finds it difficult to control the worry. </a:t>
            </a:r>
          </a:p>
          <a:p>
            <a:r>
              <a:rPr lang="en-AU" dirty="0"/>
              <a:t>C. The anxiety and worry are associated with three (or more) of the following six symptoms (with at least some symptoms having been present for more days than not for the past 6 months): </a:t>
            </a:r>
            <a:br>
              <a:rPr lang="en-AU" dirty="0"/>
            </a:br>
            <a:r>
              <a:rPr lang="en-AU" dirty="0"/>
              <a:t>Note: Only one item required in children. </a:t>
            </a:r>
          </a:p>
          <a:p>
            <a:r>
              <a:rPr lang="en-AU" dirty="0"/>
              <a:t>1. Restlessness, feeling keyed up or on edge. </a:t>
            </a:r>
            <a:br>
              <a:rPr lang="en-AU" dirty="0"/>
            </a:br>
            <a:r>
              <a:rPr lang="en-AU" dirty="0"/>
              <a:t>2. Being easily fatigued. </a:t>
            </a:r>
            <a:br>
              <a:rPr lang="en-AU" dirty="0"/>
            </a:br>
            <a:r>
              <a:rPr lang="en-AU" dirty="0"/>
              <a:t>3. Difficulty concentrating or mind going blank. </a:t>
            </a:r>
            <a:br>
              <a:rPr lang="en-AU" dirty="0"/>
            </a:br>
            <a:r>
              <a:rPr lang="en-AU" dirty="0"/>
              <a:t>4. Irritability. </a:t>
            </a:r>
            <a:br>
              <a:rPr lang="en-AU" dirty="0"/>
            </a:br>
            <a:r>
              <a:rPr lang="en-AU" dirty="0"/>
              <a:t>5. Muscle tension. </a:t>
            </a:r>
            <a:br>
              <a:rPr lang="en-AU" dirty="0"/>
            </a:br>
            <a:r>
              <a:rPr lang="en-AU" dirty="0"/>
              <a:t>6. Sleep disturbance (difficulty falling or staying asleep, or restless, unsatisfying sleep). </a:t>
            </a:r>
          </a:p>
          <a:p>
            <a:r>
              <a:rPr lang="en-AU" dirty="0"/>
              <a:t>D. The anxiety, worry, or physical symptoms cause clinically significant distress or impairment in social, occupational, or other important areas of functioning. </a:t>
            </a:r>
          </a:p>
          <a:p>
            <a:r>
              <a:rPr lang="en-AU" dirty="0"/>
              <a:t>E. The disturbance is not attributable to the physiological effects of a substance (e.g., a drug of abuse, a medication) or another medical condition (e.g., hyperthyroidism). </a:t>
            </a:r>
          </a:p>
          <a:p>
            <a:r>
              <a:rPr lang="en-AU" dirty="0"/>
              <a:t>F. The disturbance is not better explained by another medical disorder (e.g., anxiety or worry about having panic attacks in panic disorder, negative evaluation in social anxiety disorder [social phobia], contamination or other obsessions in obsessive-compulsive disorder, separation from attachment figures in separation anxiety disorder, reminders of traumatic events in posttraumatic stress disorder, gaining weight in anorexia nervosa, physical complaints in somatic symptom disorder, perceived appearance flaws in body dysmorphic disorder, having a serious illness in illness anxiety disorder, or the content of delusional beliefs in schizophrenia or delusional disorder).</a:t>
            </a:r>
          </a:p>
          <a:p>
            <a:endParaRPr lang="en-AU" dirty="0"/>
          </a:p>
        </p:txBody>
      </p:sp>
    </p:spTree>
    <p:extLst>
      <p:ext uri="{BB962C8B-B14F-4D97-AF65-F5344CB8AC3E}">
        <p14:creationId xmlns:p14="http://schemas.microsoft.com/office/powerpoint/2010/main" val="3459016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201" y="1418252"/>
            <a:ext cx="8374909" cy="4096139"/>
          </a:xfrm>
          <a:prstGeom prst="rect">
            <a:avLst/>
          </a:prstGeom>
        </p:spPr>
      </p:pic>
    </p:spTree>
    <p:extLst>
      <p:ext uri="{BB962C8B-B14F-4D97-AF65-F5344CB8AC3E}">
        <p14:creationId xmlns:p14="http://schemas.microsoft.com/office/powerpoint/2010/main" val="195182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7698" y="378940"/>
            <a:ext cx="8219916" cy="6164937"/>
          </a:xfrm>
        </p:spPr>
      </p:pic>
      <p:sp>
        <p:nvSpPr>
          <p:cNvPr id="2" name="Title 1"/>
          <p:cNvSpPr>
            <a:spLocks noGrp="1"/>
          </p:cNvSpPr>
          <p:nvPr>
            <p:ph type="title"/>
          </p:nvPr>
        </p:nvSpPr>
        <p:spPr>
          <a:xfrm>
            <a:off x="2150076" y="370702"/>
            <a:ext cx="3268361" cy="790833"/>
          </a:xfrm>
        </p:spPr>
        <p:txBody>
          <a:bodyPr/>
          <a:lstStyle/>
          <a:p>
            <a:r>
              <a:rPr lang="en-US" dirty="0" smtClean="0"/>
              <a:t>More puppies!</a:t>
            </a:r>
            <a:endParaRPr lang="en-AU" dirty="0"/>
          </a:p>
        </p:txBody>
      </p:sp>
    </p:spTree>
    <p:extLst>
      <p:ext uri="{BB962C8B-B14F-4D97-AF65-F5344CB8AC3E}">
        <p14:creationId xmlns:p14="http://schemas.microsoft.com/office/powerpoint/2010/main" val="4394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57" y="2800865"/>
            <a:ext cx="4721226" cy="1456267"/>
          </a:xfrm>
        </p:spPr>
        <p:txBody>
          <a:bodyPr>
            <a:normAutofit/>
          </a:bodyPr>
          <a:lstStyle/>
          <a:p>
            <a:pPr algn="ctr"/>
            <a:r>
              <a:rPr lang="en-AU" sz="5400" b="1" dirty="0"/>
              <a:t>Causes</a:t>
            </a:r>
            <a:r>
              <a:rPr lang="en-AU" sz="5400" b="1" dirty="0" smtClean="0"/>
              <a:t>??</a:t>
            </a:r>
            <a:endParaRPr lang="en-AU" sz="5400" dirty="0"/>
          </a:p>
        </p:txBody>
      </p:sp>
    </p:spTree>
    <p:extLst>
      <p:ext uri="{BB962C8B-B14F-4D97-AF65-F5344CB8AC3E}">
        <p14:creationId xmlns:p14="http://schemas.microsoft.com/office/powerpoint/2010/main" val="223188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325" y="1367482"/>
            <a:ext cx="10921313" cy="4267200"/>
          </a:xfrm>
        </p:spPr>
        <p:txBody>
          <a:bodyPr/>
          <a:lstStyle/>
          <a:p>
            <a:pPr marL="0" indent="0">
              <a:buNone/>
            </a:pPr>
            <a:r>
              <a:rPr lang="en-AU" sz="2400" u="sng" dirty="0" smtClean="0"/>
              <a:t>Finding the</a:t>
            </a:r>
            <a:r>
              <a:rPr lang="en-AU" sz="2400" u="sng" dirty="0" smtClean="0"/>
              <a:t> </a:t>
            </a:r>
            <a:r>
              <a:rPr lang="en-AU" sz="2400" u="sng" dirty="0" smtClean="0"/>
              <a:t>cause(s) </a:t>
            </a:r>
            <a:r>
              <a:rPr lang="en-AU" sz="2400" u="sng" dirty="0"/>
              <a:t>of </a:t>
            </a:r>
            <a:r>
              <a:rPr lang="en-AU" sz="2400" u="sng" dirty="0" smtClean="0"/>
              <a:t>depression &amp; anxiety </a:t>
            </a:r>
            <a:r>
              <a:rPr lang="en-AU" sz="2400" u="sng" dirty="0"/>
              <a:t>is very difficult to identify for 2 reasons:</a:t>
            </a:r>
          </a:p>
          <a:p>
            <a:pPr marL="342900" indent="-342900">
              <a:buAutoNum type="arabicPeriod"/>
            </a:pPr>
            <a:r>
              <a:rPr lang="en-AU" dirty="0" smtClean="0"/>
              <a:t>These conditions are predominately </a:t>
            </a:r>
            <a:r>
              <a:rPr lang="en-AU" dirty="0"/>
              <a:t>caused by a combination of multiple factors interacting with one another</a:t>
            </a:r>
            <a:r>
              <a:rPr lang="en-AU" dirty="0" smtClean="0"/>
              <a:t>. </a:t>
            </a:r>
          </a:p>
          <a:p>
            <a:pPr marL="342900" indent="-342900">
              <a:buAutoNum type="arabicPeriod"/>
            </a:pPr>
            <a:r>
              <a:rPr lang="en-AU" dirty="0" smtClean="0"/>
              <a:t>Identifying w</a:t>
            </a:r>
            <a:r>
              <a:rPr lang="en-AU" dirty="0" smtClean="0"/>
              <a:t>hich </a:t>
            </a:r>
            <a:r>
              <a:rPr lang="en-AU" dirty="0"/>
              <a:t>multiple </a:t>
            </a:r>
            <a:r>
              <a:rPr lang="en-AU" dirty="0" smtClean="0"/>
              <a:t>factors are involved, </a:t>
            </a:r>
            <a:r>
              <a:rPr lang="en-AU" dirty="0"/>
              <a:t>and how they interact, differs from person to person</a:t>
            </a:r>
            <a:r>
              <a:rPr lang="en-AU" dirty="0" smtClean="0"/>
              <a:t>.</a:t>
            </a:r>
          </a:p>
          <a:p>
            <a:pPr marL="342900" indent="-342900">
              <a:buAutoNum type="arabicPeriod"/>
            </a:pPr>
            <a:endParaRPr lang="en-US" dirty="0" smtClean="0"/>
          </a:p>
          <a:p>
            <a:pPr marL="0" indent="0">
              <a:buNone/>
            </a:pPr>
            <a:endParaRPr lang="en-AU" dirty="0"/>
          </a:p>
          <a:p>
            <a:pPr marL="0" indent="0">
              <a:buNone/>
            </a:pPr>
            <a:r>
              <a:rPr lang="en-AU" sz="2400" dirty="0" smtClean="0"/>
              <a:t>These factors can </a:t>
            </a:r>
            <a:r>
              <a:rPr lang="en-AU" sz="2400" dirty="0"/>
              <a:t>be grouped into 2 broad categories:</a:t>
            </a:r>
          </a:p>
          <a:p>
            <a:r>
              <a:rPr lang="en-AU" dirty="0"/>
              <a:t>Biological factors</a:t>
            </a:r>
          </a:p>
          <a:p>
            <a:r>
              <a:rPr lang="en-AU" dirty="0"/>
              <a:t>Psychological factors</a:t>
            </a:r>
          </a:p>
          <a:p>
            <a:endParaRPr lang="en-AU" dirty="0"/>
          </a:p>
        </p:txBody>
      </p:sp>
    </p:spTree>
    <p:extLst>
      <p:ext uri="{BB962C8B-B14F-4D97-AF65-F5344CB8AC3E}">
        <p14:creationId xmlns:p14="http://schemas.microsoft.com/office/powerpoint/2010/main" val="406079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034" y="1070918"/>
            <a:ext cx="5039496" cy="1456267"/>
          </a:xfrm>
        </p:spPr>
        <p:txBody>
          <a:bodyPr/>
          <a:lstStyle/>
          <a:p>
            <a:r>
              <a:rPr lang="en-AU" b="1" dirty="0"/>
              <a:t>Biological </a:t>
            </a:r>
            <a:r>
              <a:rPr lang="en-AU" b="1" dirty="0" smtClean="0"/>
              <a:t>factors</a:t>
            </a:r>
            <a:endParaRPr lang="en-AU" b="1" dirty="0"/>
          </a:p>
        </p:txBody>
      </p:sp>
      <p:sp>
        <p:nvSpPr>
          <p:cNvPr id="3" name="Content Placeholder 2"/>
          <p:cNvSpPr>
            <a:spLocks noGrp="1"/>
          </p:cNvSpPr>
          <p:nvPr>
            <p:ph idx="1"/>
          </p:nvPr>
        </p:nvSpPr>
        <p:spPr>
          <a:xfrm>
            <a:off x="924699" y="2446638"/>
            <a:ext cx="4158047" cy="3188043"/>
          </a:xfrm>
        </p:spPr>
        <p:txBody>
          <a:bodyPr/>
          <a:lstStyle/>
          <a:p>
            <a:r>
              <a:rPr lang="en-AU" dirty="0"/>
              <a:t>Genetic </a:t>
            </a:r>
            <a:r>
              <a:rPr lang="en-AU" dirty="0" smtClean="0"/>
              <a:t>vulnerability</a:t>
            </a:r>
          </a:p>
          <a:p>
            <a:r>
              <a:rPr lang="en-AU" dirty="0"/>
              <a:t>Hormones</a:t>
            </a:r>
          </a:p>
          <a:p>
            <a:r>
              <a:rPr lang="en-AU" dirty="0" smtClean="0"/>
              <a:t>Brain </a:t>
            </a:r>
            <a:r>
              <a:rPr lang="en-AU" dirty="0"/>
              <a:t>Chemicals (neurotransmitters)</a:t>
            </a:r>
            <a:endParaRPr lang="en-AU" dirty="0" smtClean="0"/>
          </a:p>
          <a:p>
            <a:r>
              <a:rPr lang="en-AU" dirty="0"/>
              <a:t>Aging </a:t>
            </a:r>
            <a:endParaRPr lang="en-AU" dirty="0" smtClean="0"/>
          </a:p>
          <a:p>
            <a:r>
              <a:rPr lang="en-AU" dirty="0" smtClean="0"/>
              <a:t>Medications</a:t>
            </a:r>
          </a:p>
          <a:p>
            <a:r>
              <a:rPr lang="en-AU" dirty="0" smtClean="0"/>
              <a:t>Medical problems</a:t>
            </a:r>
            <a:endParaRPr lang="en-AU" dirty="0"/>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787" y="1573427"/>
            <a:ext cx="6480213" cy="3608173"/>
          </a:xfrm>
          <a:prstGeom prst="rect">
            <a:avLst/>
          </a:prstGeom>
        </p:spPr>
      </p:pic>
    </p:spTree>
    <p:extLst>
      <p:ext uri="{BB962C8B-B14F-4D97-AF65-F5344CB8AC3E}">
        <p14:creationId xmlns:p14="http://schemas.microsoft.com/office/powerpoint/2010/main" val="274492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474" y="922666"/>
            <a:ext cx="5202754" cy="1408641"/>
          </a:xfrm>
        </p:spPr>
        <p:txBody>
          <a:bodyPr/>
          <a:lstStyle/>
          <a:p>
            <a:r>
              <a:rPr lang="en-AU" sz="4000" dirty="0">
                <a:solidFill>
                  <a:schemeClr val="accent3">
                    <a:lumMod val="40000"/>
                    <a:lumOff val="60000"/>
                  </a:schemeClr>
                </a:solidFill>
              </a:rPr>
              <a:t>Alex Gow Funerals</a:t>
            </a:r>
          </a:p>
        </p:txBody>
      </p:sp>
      <p:sp>
        <p:nvSpPr>
          <p:cNvPr id="3" name="Content Placeholder 2"/>
          <p:cNvSpPr>
            <a:spLocks noGrp="1"/>
          </p:cNvSpPr>
          <p:nvPr>
            <p:ph idx="1"/>
          </p:nvPr>
        </p:nvSpPr>
        <p:spPr>
          <a:xfrm>
            <a:off x="901485" y="2759649"/>
            <a:ext cx="6110820" cy="3155120"/>
          </a:xfrm>
        </p:spPr>
        <p:txBody>
          <a:bodyPr>
            <a:noAutofit/>
          </a:bodyPr>
          <a:lstStyle/>
          <a:p>
            <a:r>
              <a:rPr lang="en-AU" sz="1600" dirty="0"/>
              <a:t>For over 100 </a:t>
            </a:r>
            <a:r>
              <a:rPr lang="en-AU" sz="1600" dirty="0" smtClean="0"/>
              <a:t>years </a:t>
            </a:r>
            <a:r>
              <a:rPr lang="en-AU" sz="1600" dirty="0"/>
              <a:t>the name Alex Gow has been synonymous with quality of service, honesty and integrity</a:t>
            </a:r>
            <a:r>
              <a:rPr lang="en-AU" sz="1600" dirty="0" smtClean="0"/>
              <a:t>.</a:t>
            </a:r>
          </a:p>
          <a:p>
            <a:r>
              <a:rPr lang="en-US" sz="1600" dirty="0" smtClean="0"/>
              <a:t>Established in 1840 by Andrew Petrie as Petrie’s Undertaking Establishment.</a:t>
            </a:r>
          </a:p>
          <a:p>
            <a:r>
              <a:rPr lang="en-US" sz="1600" dirty="0" smtClean="0"/>
              <a:t>1909 Alexander Gow became the owner of the first &amp; oldest funeral business in Queensland.</a:t>
            </a:r>
            <a:endParaRPr lang="en-AU" sz="1600" dirty="0"/>
          </a:p>
          <a:p>
            <a:r>
              <a:rPr lang="en-AU" sz="1600" dirty="0"/>
              <a:t>The Gow family is still actively involved with the company and are proud to be </a:t>
            </a:r>
            <a:r>
              <a:rPr lang="en-AU" sz="1600" dirty="0" smtClean="0"/>
              <a:t>continuing the tradition of being 100% Australian &amp; family owned.</a:t>
            </a:r>
          </a:p>
          <a:p>
            <a:r>
              <a:rPr lang="en-US" sz="1600" dirty="0" smtClean="0"/>
              <a:t>Pre-planning (Tania Woo)</a:t>
            </a:r>
            <a:endParaRPr lang="en-AU"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5135" y="922667"/>
            <a:ext cx="2755473" cy="18369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817" y="3339367"/>
            <a:ext cx="3863103" cy="2575402"/>
          </a:xfrm>
          <a:prstGeom prst="rect">
            <a:avLst/>
          </a:prstGeom>
        </p:spPr>
      </p:pic>
    </p:spTree>
    <p:extLst>
      <p:ext uri="{BB962C8B-B14F-4D97-AF65-F5344CB8AC3E}">
        <p14:creationId xmlns:p14="http://schemas.microsoft.com/office/powerpoint/2010/main" val="2799438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374" y="1219199"/>
            <a:ext cx="6011561" cy="1351005"/>
          </a:xfrm>
        </p:spPr>
        <p:txBody>
          <a:bodyPr/>
          <a:lstStyle/>
          <a:p>
            <a:pPr algn="ctr"/>
            <a:r>
              <a:rPr lang="en-AU" b="1" dirty="0"/>
              <a:t>Psychological </a:t>
            </a:r>
            <a:r>
              <a:rPr lang="en-AU" b="1" dirty="0" smtClean="0"/>
              <a:t>factors</a:t>
            </a:r>
            <a:endParaRPr lang="en-AU" b="1" dirty="0"/>
          </a:p>
        </p:txBody>
      </p:sp>
      <p:sp>
        <p:nvSpPr>
          <p:cNvPr id="3" name="Content Placeholder 2"/>
          <p:cNvSpPr>
            <a:spLocks noGrp="1"/>
          </p:cNvSpPr>
          <p:nvPr>
            <p:ph idx="1"/>
          </p:nvPr>
        </p:nvSpPr>
        <p:spPr>
          <a:xfrm>
            <a:off x="1130645" y="2249159"/>
            <a:ext cx="3630826" cy="3459663"/>
          </a:xfrm>
        </p:spPr>
        <p:txBody>
          <a:bodyPr/>
          <a:lstStyle/>
          <a:p>
            <a:r>
              <a:rPr lang="en-AU" dirty="0">
                <a:solidFill>
                  <a:srgbClr val="FFFF00"/>
                </a:solidFill>
              </a:rPr>
              <a:t>Problematic </a:t>
            </a:r>
            <a:r>
              <a:rPr lang="en-AU" dirty="0" smtClean="0">
                <a:solidFill>
                  <a:srgbClr val="FFFF00"/>
                </a:solidFill>
              </a:rPr>
              <a:t>thinking</a:t>
            </a:r>
          </a:p>
          <a:p>
            <a:r>
              <a:rPr lang="en-AU" dirty="0" smtClean="0"/>
              <a:t>Grief </a:t>
            </a:r>
            <a:r>
              <a:rPr lang="en-AU" dirty="0"/>
              <a:t>&amp; </a:t>
            </a:r>
            <a:r>
              <a:rPr lang="en-AU" dirty="0" smtClean="0"/>
              <a:t>Loss</a:t>
            </a:r>
          </a:p>
          <a:p>
            <a:r>
              <a:rPr lang="en-AU" dirty="0" smtClean="0"/>
              <a:t>Stressful </a:t>
            </a:r>
            <a:r>
              <a:rPr lang="en-AU" dirty="0"/>
              <a:t>life </a:t>
            </a:r>
            <a:r>
              <a:rPr lang="en-AU" dirty="0" smtClean="0"/>
              <a:t>events</a:t>
            </a:r>
          </a:p>
          <a:p>
            <a:r>
              <a:rPr lang="en-US" dirty="0" smtClean="0"/>
              <a:t>Family history (modelling)</a:t>
            </a:r>
            <a:endParaRPr lang="en-AU" dirty="0" smtClean="0"/>
          </a:p>
          <a:p>
            <a:r>
              <a:rPr lang="en-AU" dirty="0"/>
              <a:t>Substance </a:t>
            </a:r>
            <a:r>
              <a:rPr lang="en-AU" dirty="0" smtClean="0"/>
              <a:t>use</a:t>
            </a:r>
            <a:endParaRPr lang="en-AU" dirty="0"/>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65" y="1492085"/>
            <a:ext cx="5465035" cy="3669950"/>
          </a:xfrm>
          <a:prstGeom prst="rect">
            <a:avLst/>
          </a:prstGeom>
        </p:spPr>
      </p:pic>
    </p:spTree>
    <p:extLst>
      <p:ext uri="{BB962C8B-B14F-4D97-AF65-F5344CB8AC3E}">
        <p14:creationId xmlns:p14="http://schemas.microsoft.com/office/powerpoint/2010/main" val="4846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19" y="518985"/>
            <a:ext cx="6439928" cy="1167943"/>
          </a:xfrm>
        </p:spPr>
        <p:txBody>
          <a:bodyPr/>
          <a:lstStyle/>
          <a:p>
            <a:r>
              <a:rPr lang="en-AU" b="1" dirty="0"/>
              <a:t>Genetic vulnerability</a:t>
            </a:r>
            <a:endParaRPr lang="en-AU" dirty="0"/>
          </a:p>
        </p:txBody>
      </p:sp>
      <p:sp>
        <p:nvSpPr>
          <p:cNvPr id="3" name="Content Placeholder 2"/>
          <p:cNvSpPr>
            <a:spLocks noGrp="1"/>
          </p:cNvSpPr>
          <p:nvPr>
            <p:ph idx="1"/>
          </p:nvPr>
        </p:nvSpPr>
        <p:spPr>
          <a:xfrm>
            <a:off x="685801" y="1779373"/>
            <a:ext cx="10131425" cy="4440195"/>
          </a:xfrm>
        </p:spPr>
        <p:txBody>
          <a:bodyPr>
            <a:normAutofit/>
          </a:bodyPr>
          <a:lstStyle/>
          <a:p>
            <a:r>
              <a:rPr lang="en-AU" dirty="0"/>
              <a:t>R</a:t>
            </a:r>
            <a:r>
              <a:rPr lang="en-AU" dirty="0" smtClean="0"/>
              <a:t>esearch </a:t>
            </a:r>
            <a:r>
              <a:rPr lang="en-AU" dirty="0"/>
              <a:t>has identified genes that make individuals more vulnerable to low </a:t>
            </a:r>
            <a:r>
              <a:rPr lang="en-AU" dirty="0" smtClean="0"/>
              <a:t>moods.</a:t>
            </a:r>
            <a:r>
              <a:rPr lang="en-AU" dirty="0"/>
              <a:t/>
            </a:r>
            <a:br>
              <a:rPr lang="en-AU" dirty="0"/>
            </a:br>
            <a:r>
              <a:rPr lang="en-AU" dirty="0"/>
              <a:t>Genes make proteins that are involved in biological processes. Throughout life, different genes turn on and off, so that — in the best case — they make the right proteins at the right time. But if the genes get it wrong, they can alter your biology in a way that results in your mood becoming unstable. </a:t>
            </a:r>
            <a:endParaRPr lang="en-AU" dirty="0" smtClean="0"/>
          </a:p>
          <a:p>
            <a:endParaRPr lang="en-AU" dirty="0"/>
          </a:p>
          <a:p>
            <a:r>
              <a:rPr lang="en-AU" dirty="0"/>
              <a:t>It is well known that depression and bipolar disorder run in families. Researchers studying twins have confirmed that depression can be inherited. The findings suggest:</a:t>
            </a:r>
          </a:p>
          <a:p>
            <a:pPr marL="342900" lvl="0" indent="-342900">
              <a:buAutoNum type="arabicPeriod"/>
            </a:pPr>
            <a:r>
              <a:rPr lang="en-AU" dirty="0" smtClean="0"/>
              <a:t>that </a:t>
            </a:r>
            <a:r>
              <a:rPr lang="en-AU" dirty="0"/>
              <a:t>about 30% of the predisposition for developing clinical depression is due to </a:t>
            </a:r>
            <a:r>
              <a:rPr lang="en-AU" dirty="0" smtClean="0"/>
              <a:t>genetics</a:t>
            </a:r>
          </a:p>
          <a:p>
            <a:pPr marL="342900" lvl="0" indent="-342900">
              <a:buAutoNum type="arabicPeriod"/>
            </a:pPr>
            <a:r>
              <a:rPr lang="en-AU" dirty="0" smtClean="0"/>
              <a:t>the </a:t>
            </a:r>
            <a:r>
              <a:rPr lang="en-AU" dirty="0"/>
              <a:t>remaining 70% is thought to be due to other contributing </a:t>
            </a:r>
            <a:r>
              <a:rPr lang="en-AU" dirty="0" smtClean="0"/>
              <a:t>factors.</a:t>
            </a:r>
          </a:p>
          <a:p>
            <a:pPr marL="342900" lvl="0" indent="-342900">
              <a:buAutoNum type="arabicPeriod"/>
            </a:pPr>
            <a:r>
              <a:rPr lang="en-AU" dirty="0" smtClean="0"/>
              <a:t>Identifying </a:t>
            </a:r>
            <a:r>
              <a:rPr lang="en-AU" dirty="0"/>
              <a:t>genes that predispose a person to certain types of depression is a growing area of research.</a:t>
            </a:r>
          </a:p>
          <a:p>
            <a:endParaRPr lang="en-AU" dirty="0"/>
          </a:p>
        </p:txBody>
      </p:sp>
    </p:spTree>
    <p:extLst>
      <p:ext uri="{BB962C8B-B14F-4D97-AF65-F5344CB8AC3E}">
        <p14:creationId xmlns:p14="http://schemas.microsoft.com/office/powerpoint/2010/main" val="303081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44" y="1178010"/>
            <a:ext cx="3770869" cy="1456267"/>
          </a:xfrm>
        </p:spPr>
        <p:txBody>
          <a:bodyPr/>
          <a:lstStyle/>
          <a:p>
            <a:r>
              <a:rPr lang="en-AU" b="1" dirty="0" smtClean="0"/>
              <a:t>Hormones</a:t>
            </a:r>
            <a:endParaRPr lang="en-AU" b="1" dirty="0"/>
          </a:p>
        </p:txBody>
      </p:sp>
      <p:sp>
        <p:nvSpPr>
          <p:cNvPr id="3" name="Content Placeholder 2"/>
          <p:cNvSpPr>
            <a:spLocks noGrp="1"/>
          </p:cNvSpPr>
          <p:nvPr>
            <p:ph idx="1"/>
          </p:nvPr>
        </p:nvSpPr>
        <p:spPr/>
        <p:txBody>
          <a:bodyPr/>
          <a:lstStyle/>
          <a:p>
            <a:r>
              <a:rPr lang="en-AU" dirty="0" smtClean="0"/>
              <a:t>It </a:t>
            </a:r>
            <a:r>
              <a:rPr lang="en-AU" dirty="0"/>
              <a:t>has been widely documented </a:t>
            </a:r>
            <a:r>
              <a:rPr lang="en-AU" dirty="0" smtClean="0"/>
              <a:t>that women suffer from major depression</a:t>
            </a:r>
            <a:r>
              <a:rPr lang="en-AU" dirty="0"/>
              <a:t> </a:t>
            </a:r>
            <a:r>
              <a:rPr lang="en-AU" dirty="0" smtClean="0"/>
              <a:t>about </a:t>
            </a:r>
            <a:r>
              <a:rPr lang="en-AU" dirty="0"/>
              <a:t>twice as often as men. Because of the incidence of depressive disorders peaks during women's reproductive years, it is believed that hormonal risk factors may be to blame.</a:t>
            </a:r>
          </a:p>
          <a:p>
            <a:r>
              <a:rPr lang="en-AU" dirty="0"/>
              <a:t>Women are especially prone to depressive disorders during times when their hormones are in flux, such as around the time of their menstrual period, childbirth, and perimenopause. In addition, a woman's depression risk declines after she goes through menopause.</a:t>
            </a:r>
          </a:p>
          <a:p>
            <a:endParaRPr lang="en-AU" dirty="0"/>
          </a:p>
        </p:txBody>
      </p:sp>
    </p:spTree>
    <p:extLst>
      <p:ext uri="{BB962C8B-B14F-4D97-AF65-F5344CB8AC3E}">
        <p14:creationId xmlns:p14="http://schemas.microsoft.com/office/powerpoint/2010/main" val="377845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20" y="502508"/>
            <a:ext cx="10131425" cy="864973"/>
          </a:xfrm>
        </p:spPr>
        <p:txBody>
          <a:bodyPr/>
          <a:lstStyle/>
          <a:p>
            <a:r>
              <a:rPr lang="en-AU" b="1" dirty="0" smtClean="0"/>
              <a:t>Brain </a:t>
            </a:r>
            <a:r>
              <a:rPr lang="en-AU" b="1" dirty="0"/>
              <a:t>Chemicals (neurotransmitters</a:t>
            </a:r>
            <a:r>
              <a:rPr lang="en-AU" b="1" dirty="0" smtClean="0"/>
              <a:t>)</a:t>
            </a:r>
            <a:endParaRPr lang="en-AU" b="1" dirty="0"/>
          </a:p>
        </p:txBody>
      </p:sp>
      <p:sp>
        <p:nvSpPr>
          <p:cNvPr id="3" name="Content Placeholder 2"/>
          <p:cNvSpPr>
            <a:spLocks noGrp="1"/>
          </p:cNvSpPr>
          <p:nvPr>
            <p:ph idx="1"/>
          </p:nvPr>
        </p:nvSpPr>
        <p:spPr>
          <a:xfrm>
            <a:off x="743466" y="1367481"/>
            <a:ext cx="10131425" cy="4959178"/>
          </a:xfrm>
        </p:spPr>
        <p:txBody>
          <a:bodyPr>
            <a:normAutofit fontScale="77500" lnSpcReduction="20000"/>
          </a:bodyPr>
          <a:lstStyle/>
          <a:p>
            <a:r>
              <a:rPr lang="en-AU" sz="2100" dirty="0" smtClean="0"/>
              <a:t>Scientists </a:t>
            </a:r>
            <a:r>
              <a:rPr lang="en-AU" sz="2100" dirty="0"/>
              <a:t>have identified many different neurotransmitters. Here is a description of a few believed to play a role in depression:</a:t>
            </a:r>
          </a:p>
          <a:p>
            <a:pPr lvl="0"/>
            <a:r>
              <a:rPr lang="en-AU" sz="2100" b="1" dirty="0">
                <a:solidFill>
                  <a:srgbClr val="FFFF00"/>
                </a:solidFill>
              </a:rPr>
              <a:t>Acetylcholine</a:t>
            </a:r>
            <a:r>
              <a:rPr lang="en-AU" sz="2100" dirty="0"/>
              <a:t> enhances memory and is involved in learning and recall.</a:t>
            </a:r>
          </a:p>
          <a:p>
            <a:pPr lvl="0"/>
            <a:r>
              <a:rPr lang="en-AU" sz="2100" b="1" dirty="0">
                <a:solidFill>
                  <a:srgbClr val="FFFF00"/>
                </a:solidFill>
              </a:rPr>
              <a:t>Serotonin</a:t>
            </a:r>
            <a:r>
              <a:rPr lang="en-AU" sz="2100" dirty="0"/>
              <a:t> helps regulate sleep, appetite, and mood and inhibits pain. Research supports the idea that some depressed people have reduced serotonin transmission. Low levels of a serotonin by-product have been linked to a higher risk for suicide.</a:t>
            </a:r>
          </a:p>
          <a:p>
            <a:pPr lvl="0"/>
            <a:r>
              <a:rPr lang="en-AU" sz="2100" b="1" dirty="0">
                <a:solidFill>
                  <a:srgbClr val="FFFF00"/>
                </a:solidFill>
              </a:rPr>
              <a:t>Norepinephrine </a:t>
            </a:r>
            <a:r>
              <a:rPr lang="en-AU" sz="2100" dirty="0"/>
              <a:t>constricts blood vessels, raising blood pressure. It may trigger anxiety and be involved in some types of depression. It also seems to help determine motivation and reward.</a:t>
            </a:r>
          </a:p>
          <a:p>
            <a:pPr lvl="0"/>
            <a:r>
              <a:rPr lang="en-AU" sz="2100" b="1" dirty="0">
                <a:solidFill>
                  <a:srgbClr val="FFFF00"/>
                </a:solidFill>
              </a:rPr>
              <a:t>Dopamine</a:t>
            </a:r>
            <a:r>
              <a:rPr lang="en-AU" sz="2100" dirty="0"/>
              <a:t> is essential to movement. It also influences motivation and plays a role in how a person perceives reality. Problems in dopamine transmission have been associated with psychosis, a severe form of distorted thinking characterized by hallucinations or delusions. It's also involved in the brain's reward system, so it is thought to play a role in substance abuse.</a:t>
            </a:r>
          </a:p>
          <a:p>
            <a:pPr lvl="0"/>
            <a:r>
              <a:rPr lang="en-AU" sz="2100" b="1" dirty="0">
                <a:solidFill>
                  <a:srgbClr val="FFFF00"/>
                </a:solidFill>
              </a:rPr>
              <a:t>Glutamate</a:t>
            </a:r>
            <a:r>
              <a:rPr lang="en-AU" sz="2100" dirty="0"/>
              <a:t> is a small molecule believed to act as an excitatory neurotransmitter and to play a role in bipolar disorder and schizophrenia. Lithium carbonate, a well-known mood stabilizer used to treat bipolar disorder, helps prevent damage to neurons in the brains of rats exposed to high levels of glutamate. Other animal research suggests that lithium might stabilize glutamate reuptake, a mechanism that may explain how the drug smooths out the highs of mania and the lows of depression in the long term.</a:t>
            </a:r>
          </a:p>
          <a:p>
            <a:pPr lvl="0"/>
            <a:r>
              <a:rPr lang="en-AU" sz="2100" b="1" dirty="0">
                <a:solidFill>
                  <a:srgbClr val="FFFF00"/>
                </a:solidFill>
              </a:rPr>
              <a:t>Gamma-aminobutyric acid (GABA) </a:t>
            </a:r>
            <a:r>
              <a:rPr lang="en-AU" sz="2100" dirty="0"/>
              <a:t>is an amino acid that researchers believe acts as an inhibitory neurotransmitter. It is thought to help quell anxiety</a:t>
            </a:r>
            <a:r>
              <a:rPr lang="en-AU" sz="2100" dirty="0" smtClean="0"/>
              <a:t>.</a:t>
            </a:r>
            <a:endParaRPr lang="en-AU" sz="2100" dirty="0"/>
          </a:p>
        </p:txBody>
      </p:sp>
    </p:spTree>
    <p:extLst>
      <p:ext uri="{BB962C8B-B14F-4D97-AF65-F5344CB8AC3E}">
        <p14:creationId xmlns:p14="http://schemas.microsoft.com/office/powerpoint/2010/main" val="1885870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18" y="1006847"/>
            <a:ext cx="10131425" cy="1456267"/>
          </a:xfrm>
        </p:spPr>
        <p:txBody>
          <a:bodyPr>
            <a:normAutofit/>
          </a:bodyPr>
          <a:lstStyle/>
          <a:p>
            <a:r>
              <a:rPr lang="en-AU" sz="3200" b="1" dirty="0"/>
              <a:t>Ways in which neurotransmitters may </a:t>
            </a:r>
            <a:r>
              <a:rPr lang="en-AU" sz="3200" b="1" dirty="0" smtClean="0"/>
              <a:t/>
            </a:r>
            <a:br>
              <a:rPr lang="en-AU" sz="3200" b="1" dirty="0" smtClean="0"/>
            </a:br>
            <a:r>
              <a:rPr lang="en-AU" sz="3200" b="1" dirty="0" smtClean="0"/>
              <a:t>contribute </a:t>
            </a:r>
            <a:r>
              <a:rPr lang="en-AU" sz="3200" b="1" dirty="0"/>
              <a:t>to </a:t>
            </a:r>
            <a:r>
              <a:rPr lang="en-AU" sz="3200" b="1" dirty="0" smtClean="0"/>
              <a:t>depression</a:t>
            </a:r>
            <a:endParaRPr lang="en-AU" sz="3200" b="1" dirty="0"/>
          </a:p>
        </p:txBody>
      </p:sp>
      <p:sp>
        <p:nvSpPr>
          <p:cNvPr id="3" name="Content Placeholder 2"/>
          <p:cNvSpPr>
            <a:spLocks noGrp="1"/>
          </p:cNvSpPr>
          <p:nvPr>
            <p:ph idx="1"/>
          </p:nvPr>
        </p:nvSpPr>
        <p:spPr>
          <a:xfrm>
            <a:off x="685801" y="2463114"/>
            <a:ext cx="11077831" cy="3328086"/>
          </a:xfrm>
        </p:spPr>
        <p:txBody>
          <a:bodyPr/>
          <a:lstStyle/>
          <a:p>
            <a:pPr lvl="0"/>
            <a:r>
              <a:rPr lang="en-AU" dirty="0" smtClean="0"/>
              <a:t>Not </a:t>
            </a:r>
            <a:r>
              <a:rPr lang="en-AU" dirty="0"/>
              <a:t>enough of the neurotransmitter (for example, serotonin) is produced</a:t>
            </a:r>
          </a:p>
          <a:p>
            <a:pPr lvl="0"/>
            <a:r>
              <a:rPr lang="en-AU" dirty="0"/>
              <a:t>Not enough receptor sites to receive the neurotransmitter</a:t>
            </a:r>
          </a:p>
          <a:p>
            <a:pPr lvl="0"/>
            <a:r>
              <a:rPr lang="en-AU" dirty="0"/>
              <a:t>The neurotransmitter is being taken back up too quickly (into the presynaptic) before it can reach receptor sites</a:t>
            </a:r>
          </a:p>
          <a:p>
            <a:pPr lvl="0"/>
            <a:r>
              <a:rPr lang="en-AU" dirty="0"/>
              <a:t>Chemical precursors (molecules from which neurotransmitters are built) may be in short supply</a:t>
            </a:r>
          </a:p>
          <a:p>
            <a:pPr lvl="0"/>
            <a:r>
              <a:rPr lang="en-AU" dirty="0"/>
              <a:t>Molecules that facilitate the production of neurotransmitters, such as specific enzymes, may be in short supply</a:t>
            </a:r>
          </a:p>
          <a:p>
            <a:endParaRPr lang="en-AU" dirty="0"/>
          </a:p>
        </p:txBody>
      </p:sp>
    </p:spTree>
    <p:extLst>
      <p:ext uri="{BB962C8B-B14F-4D97-AF65-F5344CB8AC3E}">
        <p14:creationId xmlns:p14="http://schemas.microsoft.com/office/powerpoint/2010/main" val="386640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665" y="197377"/>
            <a:ext cx="8955536" cy="6499986"/>
          </a:xfrm>
          <a:prstGeom prst="rect">
            <a:avLst/>
          </a:prstGeom>
        </p:spPr>
      </p:pic>
    </p:spTree>
    <p:extLst>
      <p:ext uri="{BB962C8B-B14F-4D97-AF65-F5344CB8AC3E}">
        <p14:creationId xmlns:p14="http://schemas.microsoft.com/office/powerpoint/2010/main" val="1355134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790" y="1062681"/>
            <a:ext cx="10131425" cy="4728519"/>
          </a:xfrm>
        </p:spPr>
        <p:txBody>
          <a:bodyPr>
            <a:normAutofit/>
          </a:bodyPr>
          <a:lstStyle/>
          <a:p>
            <a:pPr marL="0" indent="0" algn="ctr">
              <a:buNone/>
            </a:pPr>
            <a:r>
              <a:rPr lang="en-AU" sz="3600" dirty="0"/>
              <a:t>Influence of drug </a:t>
            </a:r>
            <a:r>
              <a:rPr lang="en-AU" sz="3600" dirty="0" smtClean="0"/>
              <a:t>companies! </a:t>
            </a:r>
            <a:r>
              <a:rPr lang="en-AU" sz="3600" dirty="0" smtClean="0"/>
              <a:t/>
            </a:r>
            <a:br>
              <a:rPr lang="en-AU" sz="3600" dirty="0" smtClean="0"/>
            </a:br>
            <a:r>
              <a:rPr lang="en-AU" sz="2400" dirty="0" smtClean="0"/>
              <a:t>Drug </a:t>
            </a:r>
            <a:r>
              <a:rPr lang="en-AU" sz="2400" dirty="0"/>
              <a:t>companies spend </a:t>
            </a:r>
            <a:r>
              <a:rPr lang="en-AU" sz="2400" i="1" dirty="0">
                <a:solidFill>
                  <a:srgbClr val="FFFF00"/>
                </a:solidFill>
              </a:rPr>
              <a:t>billions</a:t>
            </a:r>
            <a:r>
              <a:rPr lang="en-AU" sz="2400" i="1" dirty="0"/>
              <a:t> each year </a:t>
            </a:r>
            <a:r>
              <a:rPr lang="en-AU" sz="2400" dirty="0"/>
              <a:t>to promote their products</a:t>
            </a:r>
            <a:r>
              <a:rPr lang="en-AU" sz="2400" dirty="0" smtClean="0"/>
              <a:t>.</a:t>
            </a:r>
          </a:p>
          <a:p>
            <a:pPr marL="0" indent="0" algn="ctr">
              <a:buNone/>
            </a:pPr>
            <a:endParaRPr lang="en-US" sz="2400" dirty="0"/>
          </a:p>
          <a:p>
            <a:pPr marL="0" indent="0" algn="ctr">
              <a:buNone/>
            </a:pPr>
            <a:r>
              <a:rPr lang="en-AU" sz="2000" dirty="0" smtClean="0"/>
              <a:t>In Australia 33 </a:t>
            </a:r>
            <a:r>
              <a:rPr lang="en-AU" sz="2000" dirty="0"/>
              <a:t>drug companies spent $8.6 million dollars sponsoring events for healthcare professionals between November 2016 and April </a:t>
            </a:r>
            <a:r>
              <a:rPr lang="en-AU" sz="2000" dirty="0" smtClean="0"/>
              <a:t>2017 </a:t>
            </a:r>
            <a:r>
              <a:rPr lang="en-AU" sz="1600" i="1" dirty="0" smtClean="0"/>
              <a:t>(The </a:t>
            </a:r>
            <a:r>
              <a:rPr lang="en-AU" sz="1600" i="1" dirty="0"/>
              <a:t>Sydney Morning </a:t>
            </a:r>
            <a:r>
              <a:rPr lang="en-AU" sz="1600" i="1" dirty="0" smtClean="0"/>
              <a:t>Herald, January </a:t>
            </a:r>
            <a:r>
              <a:rPr lang="en-AU" sz="1600" i="1" dirty="0"/>
              <a:t>14, </a:t>
            </a:r>
            <a:r>
              <a:rPr lang="en-AU" sz="1600" i="1" dirty="0" smtClean="0"/>
              <a:t>2018).</a:t>
            </a:r>
          </a:p>
          <a:p>
            <a:pPr marL="0" indent="0" algn="ctr">
              <a:buNone/>
            </a:pPr>
            <a:endParaRPr lang="en-US" sz="1600" i="1" dirty="0"/>
          </a:p>
          <a:p>
            <a:pPr marL="0" indent="0" algn="ctr" fontAlgn="base">
              <a:buNone/>
            </a:pPr>
            <a:r>
              <a:rPr lang="en-AU" sz="1600" dirty="0" smtClean="0"/>
              <a:t>The drug company AstraZeneca </a:t>
            </a:r>
            <a:r>
              <a:rPr lang="en-AU" sz="1600" dirty="0"/>
              <a:t>spent $241,000 as the sole sponsor of the Lung Foundation's Australasian Lung Cancer Trials Group (ALTG) Lung Cancer Symposium in 2016, covering accommodation and meals at Hilton Hotel in Sydney, as well as airfares, transfers and other event costs</a:t>
            </a:r>
            <a:r>
              <a:rPr lang="en-AU" sz="1600" dirty="0" smtClean="0"/>
              <a:t>.</a:t>
            </a:r>
            <a:endParaRPr lang="en-AU" sz="1600" dirty="0"/>
          </a:p>
        </p:txBody>
      </p:sp>
    </p:spTree>
    <p:extLst>
      <p:ext uri="{BB962C8B-B14F-4D97-AF65-F5344CB8AC3E}">
        <p14:creationId xmlns:p14="http://schemas.microsoft.com/office/powerpoint/2010/main" val="1357371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20" y="988540"/>
            <a:ext cx="2271583" cy="1456267"/>
          </a:xfrm>
        </p:spPr>
        <p:txBody>
          <a:bodyPr/>
          <a:lstStyle/>
          <a:p>
            <a:r>
              <a:rPr lang="en-AU" b="1" dirty="0"/>
              <a:t>Aging </a:t>
            </a:r>
          </a:p>
        </p:txBody>
      </p:sp>
      <p:sp>
        <p:nvSpPr>
          <p:cNvPr id="3" name="Content Placeholder 2"/>
          <p:cNvSpPr>
            <a:spLocks noGrp="1"/>
          </p:cNvSpPr>
          <p:nvPr>
            <p:ph idx="1"/>
          </p:nvPr>
        </p:nvSpPr>
        <p:spPr>
          <a:xfrm>
            <a:off x="685801" y="2142067"/>
            <a:ext cx="10674177" cy="3649133"/>
          </a:xfrm>
        </p:spPr>
        <p:txBody>
          <a:bodyPr/>
          <a:lstStyle/>
          <a:p>
            <a:r>
              <a:rPr lang="en-AU" dirty="0"/>
              <a:t>Sometimes changes to how our brain functions merely reflect an ageing process, particularly in people who are vulnerable to this kind of 'wear and tear'.</a:t>
            </a:r>
          </a:p>
          <a:p>
            <a:r>
              <a:rPr lang="en-AU" dirty="0" smtClean="0"/>
              <a:t>As </a:t>
            </a:r>
            <a:r>
              <a:rPr lang="en-AU" dirty="0"/>
              <a:t>we age, our brain function reduces and certain important neurotransmitter pathways that influence our mood can be affected. </a:t>
            </a:r>
            <a:r>
              <a:rPr lang="en-AU" dirty="0" smtClean="0"/>
              <a:t>These </a:t>
            </a:r>
            <a:r>
              <a:rPr lang="en-AU" dirty="0"/>
              <a:t>age-related changes may be in relation to</a:t>
            </a:r>
            <a:r>
              <a:rPr lang="en-AU" dirty="0" smtClean="0"/>
              <a:t>:</a:t>
            </a:r>
          </a:p>
          <a:p>
            <a:endParaRPr lang="en-AU" dirty="0"/>
          </a:p>
          <a:p>
            <a:pPr marL="342900" lvl="0" indent="-342900">
              <a:buAutoNum type="arabicPeriod"/>
            </a:pPr>
            <a:r>
              <a:rPr lang="en-AU" dirty="0" smtClean="0"/>
              <a:t>dementia </a:t>
            </a:r>
            <a:r>
              <a:rPr lang="en-AU" dirty="0"/>
              <a:t>(some elderly people experience severe depression for the first time after developing </a:t>
            </a:r>
            <a:r>
              <a:rPr lang="en-AU" dirty="0" smtClean="0"/>
              <a:t>dementia).</a:t>
            </a:r>
          </a:p>
          <a:p>
            <a:pPr marL="342900" lvl="0" indent="-342900">
              <a:buAutoNum type="arabicPeriod"/>
            </a:pPr>
            <a:r>
              <a:rPr lang="en-AU" dirty="0" smtClean="0"/>
              <a:t>high </a:t>
            </a:r>
            <a:r>
              <a:rPr lang="en-AU" dirty="0"/>
              <a:t>blood pressure or mini-strokes (often unnoticed by the individual and their family</a:t>
            </a:r>
            <a:r>
              <a:rPr lang="en-AU" dirty="0" smtClean="0"/>
              <a:t>).</a:t>
            </a:r>
          </a:p>
          <a:p>
            <a:pPr marL="0" indent="0">
              <a:buNone/>
            </a:pPr>
            <a:endParaRPr lang="en-US" dirty="0" smtClean="0"/>
          </a:p>
          <a:p>
            <a:pPr marL="0" indent="0">
              <a:buNone/>
            </a:pPr>
            <a:endParaRPr lang="en-AU" dirty="0"/>
          </a:p>
        </p:txBody>
      </p:sp>
    </p:spTree>
    <p:extLst>
      <p:ext uri="{BB962C8B-B14F-4D97-AF65-F5344CB8AC3E}">
        <p14:creationId xmlns:p14="http://schemas.microsoft.com/office/powerpoint/2010/main" val="630740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32" y="939343"/>
            <a:ext cx="6794156" cy="1202724"/>
          </a:xfrm>
        </p:spPr>
        <p:txBody>
          <a:bodyPr/>
          <a:lstStyle/>
          <a:p>
            <a:r>
              <a:rPr lang="en-AU" b="1" dirty="0"/>
              <a:t>Physical health </a:t>
            </a:r>
            <a:r>
              <a:rPr lang="en-AU" b="1" dirty="0" smtClean="0"/>
              <a:t>problems</a:t>
            </a:r>
            <a:endParaRPr lang="en-AU" b="1" dirty="0"/>
          </a:p>
        </p:txBody>
      </p:sp>
      <p:sp>
        <p:nvSpPr>
          <p:cNvPr id="3" name="Content Placeholder 2"/>
          <p:cNvSpPr>
            <a:spLocks noGrp="1"/>
          </p:cNvSpPr>
          <p:nvPr>
            <p:ph idx="1"/>
          </p:nvPr>
        </p:nvSpPr>
        <p:spPr/>
        <p:txBody>
          <a:bodyPr/>
          <a:lstStyle/>
          <a:p>
            <a:pPr fontAlgn="base"/>
            <a:r>
              <a:rPr lang="en-AU" dirty="0" smtClean="0"/>
              <a:t>Chronic </a:t>
            </a:r>
            <a:r>
              <a:rPr lang="en-AU" dirty="0"/>
              <a:t>physical illness can also contribute to </a:t>
            </a:r>
            <a:r>
              <a:rPr lang="en-AU" dirty="0" smtClean="0"/>
              <a:t>depression and anxiety </a:t>
            </a:r>
            <a:r>
              <a:rPr lang="en-AU" dirty="0"/>
              <a:t>conditions or impact on the treatment of </a:t>
            </a:r>
            <a:r>
              <a:rPr lang="en-AU" dirty="0" smtClean="0"/>
              <a:t>either both, </a:t>
            </a:r>
            <a:r>
              <a:rPr lang="en-AU" dirty="0"/>
              <a:t>or the physical illness itself. Common chronic conditions associated with </a:t>
            </a:r>
            <a:r>
              <a:rPr lang="en-AU" dirty="0" smtClean="0"/>
              <a:t>depression and anxiety </a:t>
            </a:r>
            <a:r>
              <a:rPr lang="en-AU" dirty="0"/>
              <a:t>conditions include:</a:t>
            </a:r>
          </a:p>
          <a:p>
            <a:pPr lvl="1" fontAlgn="base"/>
            <a:r>
              <a:rPr lang="en-AU" dirty="0"/>
              <a:t>diabetes</a:t>
            </a:r>
          </a:p>
          <a:p>
            <a:pPr lvl="1" fontAlgn="base"/>
            <a:r>
              <a:rPr lang="en-AU" dirty="0"/>
              <a:t>asthma</a:t>
            </a:r>
          </a:p>
          <a:p>
            <a:pPr lvl="1" fontAlgn="base"/>
            <a:r>
              <a:rPr lang="en-AU" dirty="0"/>
              <a:t>hypertension and heart </a:t>
            </a:r>
            <a:r>
              <a:rPr lang="en-AU" dirty="0" smtClean="0"/>
              <a:t>disease</a:t>
            </a:r>
          </a:p>
          <a:p>
            <a:pPr lvl="1" fontAlgn="base"/>
            <a:endParaRPr lang="en-AU" dirty="0"/>
          </a:p>
          <a:p>
            <a:pPr fontAlgn="base"/>
            <a:r>
              <a:rPr lang="en-AU" dirty="0"/>
              <a:t>Some physical conditions can mimic anxiety conditions, like an overactive thyroid. It can be useful to see a doctor and be assessed to determine whether there may be a medical cause for your feelings of anxiety.</a:t>
            </a:r>
          </a:p>
          <a:p>
            <a:endParaRPr lang="en-AU" dirty="0"/>
          </a:p>
        </p:txBody>
      </p:sp>
    </p:spTree>
    <p:extLst>
      <p:ext uri="{BB962C8B-B14F-4D97-AF65-F5344CB8AC3E}">
        <p14:creationId xmlns:p14="http://schemas.microsoft.com/office/powerpoint/2010/main" val="1568564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05" y="749644"/>
            <a:ext cx="6497594" cy="1456267"/>
          </a:xfrm>
        </p:spPr>
        <p:txBody>
          <a:bodyPr/>
          <a:lstStyle/>
          <a:p>
            <a:r>
              <a:rPr lang="en-AU" b="1" dirty="0"/>
              <a:t>Ongoing stressful </a:t>
            </a:r>
            <a:r>
              <a:rPr lang="en-AU" b="1" dirty="0" smtClean="0"/>
              <a:t>events</a:t>
            </a:r>
            <a:endParaRPr lang="en-AU" b="1" dirty="0"/>
          </a:p>
        </p:txBody>
      </p:sp>
      <p:sp>
        <p:nvSpPr>
          <p:cNvPr id="3" name="Content Placeholder 2"/>
          <p:cNvSpPr>
            <a:spLocks noGrp="1"/>
          </p:cNvSpPr>
          <p:nvPr>
            <p:ph idx="1"/>
          </p:nvPr>
        </p:nvSpPr>
        <p:spPr/>
        <p:txBody>
          <a:bodyPr>
            <a:normAutofit/>
          </a:bodyPr>
          <a:lstStyle/>
          <a:p>
            <a:pPr fontAlgn="base"/>
            <a:r>
              <a:rPr lang="en-AU" dirty="0" smtClean="0"/>
              <a:t>Anxiety </a:t>
            </a:r>
            <a:r>
              <a:rPr lang="en-AU" dirty="0"/>
              <a:t>conditions may develop because of one or more stressful life events. Common triggers include:</a:t>
            </a:r>
          </a:p>
          <a:p>
            <a:pPr lvl="1" fontAlgn="base"/>
            <a:r>
              <a:rPr lang="en-AU" dirty="0" smtClean="0"/>
              <a:t>work stress or </a:t>
            </a:r>
            <a:r>
              <a:rPr lang="en-AU" dirty="0"/>
              <a:t>job change</a:t>
            </a:r>
          </a:p>
          <a:p>
            <a:pPr lvl="1" fontAlgn="base"/>
            <a:r>
              <a:rPr lang="en-AU" dirty="0"/>
              <a:t>change in living arrangements</a:t>
            </a:r>
          </a:p>
          <a:p>
            <a:pPr lvl="1" fontAlgn="base"/>
            <a:r>
              <a:rPr lang="en-AU" dirty="0"/>
              <a:t>pregnancy and giving birth</a:t>
            </a:r>
          </a:p>
          <a:p>
            <a:pPr lvl="1" fontAlgn="base"/>
            <a:r>
              <a:rPr lang="en-AU" dirty="0"/>
              <a:t>family and relationship problems</a:t>
            </a:r>
          </a:p>
          <a:p>
            <a:pPr lvl="1" fontAlgn="base"/>
            <a:r>
              <a:rPr lang="en-AU" dirty="0"/>
              <a:t>major emotional shock following a stressful or traumatic event</a:t>
            </a:r>
          </a:p>
          <a:p>
            <a:pPr lvl="1" fontAlgn="base"/>
            <a:r>
              <a:rPr lang="en-AU" dirty="0"/>
              <a:t>verbal, sexual, physical or emotional abuse or trauma</a:t>
            </a:r>
          </a:p>
          <a:p>
            <a:pPr lvl="1" fontAlgn="base"/>
            <a:r>
              <a:rPr lang="en-AU" dirty="0"/>
              <a:t>death or loss of a loved one</a:t>
            </a:r>
            <a:r>
              <a:rPr lang="en-AU" dirty="0" smtClean="0"/>
              <a:t>.</a:t>
            </a:r>
            <a:endParaRPr lang="en-AU" dirty="0"/>
          </a:p>
        </p:txBody>
      </p:sp>
    </p:spTree>
    <p:extLst>
      <p:ext uri="{BB962C8B-B14F-4D97-AF65-F5344CB8AC3E}">
        <p14:creationId xmlns:p14="http://schemas.microsoft.com/office/powerpoint/2010/main" val="394229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963" y="659028"/>
            <a:ext cx="4199237" cy="1456267"/>
          </a:xfrm>
        </p:spPr>
        <p:txBody>
          <a:bodyPr/>
          <a:lstStyle/>
          <a:p>
            <a:pPr algn="ctr"/>
            <a:r>
              <a:rPr lang="en-US" b="1" dirty="0" smtClean="0"/>
              <a:t>Today’s Outline</a:t>
            </a:r>
            <a:endParaRPr lang="en-AU" b="1" dirty="0"/>
          </a:p>
        </p:txBody>
      </p:sp>
      <p:sp>
        <p:nvSpPr>
          <p:cNvPr id="3" name="Content Placeholder 2"/>
          <p:cNvSpPr>
            <a:spLocks noGrp="1"/>
          </p:cNvSpPr>
          <p:nvPr>
            <p:ph idx="1"/>
          </p:nvPr>
        </p:nvSpPr>
        <p:spPr>
          <a:xfrm>
            <a:off x="1591963" y="1977083"/>
            <a:ext cx="4495799" cy="4341340"/>
          </a:xfrm>
        </p:spPr>
        <p:txBody>
          <a:bodyPr>
            <a:normAutofit/>
          </a:bodyPr>
          <a:lstStyle/>
          <a:p>
            <a:r>
              <a:rPr lang="en-US" sz="2400" dirty="0" smtClean="0"/>
              <a:t>Statistics</a:t>
            </a:r>
          </a:p>
          <a:p>
            <a:r>
              <a:rPr lang="en-US" sz="2400" dirty="0" smtClean="0"/>
              <a:t>Diagnosis</a:t>
            </a:r>
          </a:p>
          <a:p>
            <a:r>
              <a:rPr lang="en-US" sz="2400" dirty="0" smtClean="0"/>
              <a:t>Causes</a:t>
            </a:r>
          </a:p>
          <a:p>
            <a:pPr marL="0" indent="0" algn="ctr">
              <a:buNone/>
            </a:pPr>
            <a:r>
              <a:rPr lang="en-US" sz="2400" i="1" dirty="0" smtClean="0">
                <a:solidFill>
                  <a:srgbClr val="FFC000"/>
                </a:solidFill>
              </a:rPr>
              <a:t>Break</a:t>
            </a:r>
          </a:p>
          <a:p>
            <a:r>
              <a:rPr lang="en-US" sz="2400" dirty="0" smtClean="0"/>
              <a:t>Focus on how we think</a:t>
            </a:r>
            <a:br>
              <a:rPr lang="en-US" sz="2400" dirty="0" smtClean="0"/>
            </a:br>
            <a:r>
              <a:rPr lang="en-US" sz="2400" dirty="0" smtClean="0"/>
              <a:t>	</a:t>
            </a:r>
            <a:r>
              <a:rPr lang="en-US" sz="2400" dirty="0" smtClean="0">
                <a:solidFill>
                  <a:schemeClr val="accent6">
                    <a:lumMod val="40000"/>
                    <a:lumOff val="60000"/>
                  </a:schemeClr>
                </a:solidFill>
              </a:rPr>
              <a:t>ABC </a:t>
            </a:r>
            <a:r>
              <a:rPr lang="en-US" sz="2400" dirty="0">
                <a:solidFill>
                  <a:schemeClr val="accent6">
                    <a:lumMod val="40000"/>
                    <a:lumOff val="60000"/>
                  </a:schemeClr>
                </a:solidFill>
              </a:rPr>
              <a:t>Theory of </a:t>
            </a:r>
            <a:r>
              <a:rPr lang="en-US" sz="2400" dirty="0" smtClean="0">
                <a:solidFill>
                  <a:schemeClr val="accent6">
                    <a:lumMod val="40000"/>
                    <a:lumOff val="60000"/>
                  </a:schemeClr>
                </a:solidFill>
              </a:rPr>
              <a:t>Emotion</a:t>
            </a:r>
            <a:br>
              <a:rPr lang="en-US" sz="2400" dirty="0" smtClean="0">
                <a:solidFill>
                  <a:schemeClr val="accent6">
                    <a:lumMod val="40000"/>
                    <a:lumOff val="60000"/>
                  </a:schemeClr>
                </a:solidFill>
              </a:rPr>
            </a:br>
            <a:r>
              <a:rPr lang="en-US" sz="2400" dirty="0" smtClean="0">
                <a:solidFill>
                  <a:schemeClr val="accent6">
                    <a:lumMod val="40000"/>
                    <a:lumOff val="60000"/>
                  </a:schemeClr>
                </a:solidFill>
              </a:rPr>
              <a:t>	Fight </a:t>
            </a:r>
            <a:r>
              <a:rPr lang="en-US" sz="2400" dirty="0">
                <a:solidFill>
                  <a:schemeClr val="accent6">
                    <a:lumMod val="40000"/>
                    <a:lumOff val="60000"/>
                  </a:schemeClr>
                </a:solidFill>
              </a:rPr>
              <a:t>or Flight </a:t>
            </a:r>
            <a:r>
              <a:rPr lang="en-US" sz="2400" dirty="0" smtClean="0">
                <a:solidFill>
                  <a:schemeClr val="accent6">
                    <a:lumMod val="40000"/>
                    <a:lumOff val="60000"/>
                  </a:schemeClr>
                </a:solidFill>
              </a:rPr>
              <a:t>response</a:t>
            </a:r>
            <a:br>
              <a:rPr lang="en-US" sz="2400" dirty="0" smtClean="0">
                <a:solidFill>
                  <a:schemeClr val="accent6">
                    <a:lumMod val="40000"/>
                    <a:lumOff val="60000"/>
                  </a:schemeClr>
                </a:solidFill>
              </a:rPr>
            </a:br>
            <a:r>
              <a:rPr lang="en-US" sz="2400" dirty="0" smtClean="0">
                <a:solidFill>
                  <a:schemeClr val="accent6">
                    <a:lumMod val="40000"/>
                    <a:lumOff val="60000"/>
                  </a:schemeClr>
                </a:solidFill>
              </a:rPr>
              <a:t>	</a:t>
            </a:r>
            <a:r>
              <a:rPr lang="en-AU" sz="2400" dirty="0" smtClean="0">
                <a:solidFill>
                  <a:schemeClr val="accent6">
                    <a:lumMod val="40000"/>
                    <a:lumOff val="60000"/>
                  </a:schemeClr>
                </a:solidFill>
              </a:rPr>
              <a:t>Learned </a:t>
            </a:r>
            <a:r>
              <a:rPr lang="en-AU" sz="2400" dirty="0">
                <a:solidFill>
                  <a:schemeClr val="accent6">
                    <a:lumMod val="40000"/>
                    <a:lumOff val="60000"/>
                  </a:schemeClr>
                </a:solidFill>
              </a:rPr>
              <a:t>helplessness</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762" y="1161534"/>
            <a:ext cx="3767437" cy="4613189"/>
          </a:xfrm>
          <a:prstGeom prst="rect">
            <a:avLst/>
          </a:prstGeom>
        </p:spPr>
      </p:pic>
    </p:spTree>
    <p:extLst>
      <p:ext uri="{BB962C8B-B14F-4D97-AF65-F5344CB8AC3E}">
        <p14:creationId xmlns:p14="http://schemas.microsoft.com/office/powerpoint/2010/main" val="3752861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510" y="1771135"/>
            <a:ext cx="5055972" cy="1456267"/>
          </a:xfrm>
        </p:spPr>
        <p:txBody>
          <a:bodyPr/>
          <a:lstStyle/>
          <a:p>
            <a:r>
              <a:rPr lang="en-AU" b="1" dirty="0"/>
              <a:t>Personality </a:t>
            </a:r>
            <a:r>
              <a:rPr lang="en-AU" b="1" dirty="0" smtClean="0"/>
              <a:t>factors</a:t>
            </a:r>
            <a:endParaRPr lang="en-AU" b="1" dirty="0"/>
          </a:p>
        </p:txBody>
      </p:sp>
      <p:sp>
        <p:nvSpPr>
          <p:cNvPr id="3" name="Content Placeholder 2"/>
          <p:cNvSpPr>
            <a:spLocks noGrp="1"/>
          </p:cNvSpPr>
          <p:nvPr>
            <p:ph idx="1"/>
          </p:nvPr>
        </p:nvSpPr>
        <p:spPr>
          <a:xfrm>
            <a:off x="685801" y="3039762"/>
            <a:ext cx="10131425" cy="1993557"/>
          </a:xfrm>
        </p:spPr>
        <p:txBody>
          <a:bodyPr/>
          <a:lstStyle/>
          <a:p>
            <a:pPr fontAlgn="base"/>
            <a:r>
              <a:rPr lang="en-AU" dirty="0" smtClean="0"/>
              <a:t>Research </a:t>
            </a:r>
            <a:r>
              <a:rPr lang="en-AU" dirty="0"/>
              <a:t>suggests that people with certain personality traits are more likely to have anxiety. For example, children who are perfectionists, easily flustered, timid, inhibited, lack self-esteem or want to control everything, sometimes develop anxiety during childhood, adolescence or as adults.</a:t>
            </a:r>
          </a:p>
          <a:p>
            <a:endParaRPr lang="en-AU" dirty="0"/>
          </a:p>
        </p:txBody>
      </p:sp>
    </p:spTree>
    <p:extLst>
      <p:ext uri="{BB962C8B-B14F-4D97-AF65-F5344CB8AC3E}">
        <p14:creationId xmlns:p14="http://schemas.microsoft.com/office/powerpoint/2010/main" val="234286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83" y="1548714"/>
            <a:ext cx="3770868" cy="1456267"/>
          </a:xfrm>
        </p:spPr>
        <p:txBody>
          <a:bodyPr/>
          <a:lstStyle/>
          <a:p>
            <a:r>
              <a:rPr lang="en-AU" b="1" dirty="0"/>
              <a:t>Substance </a:t>
            </a:r>
            <a:r>
              <a:rPr lang="en-AU" b="1" dirty="0" smtClean="0"/>
              <a:t>use</a:t>
            </a:r>
            <a:endParaRPr lang="en-AU" b="1" dirty="0"/>
          </a:p>
        </p:txBody>
      </p:sp>
      <p:sp>
        <p:nvSpPr>
          <p:cNvPr id="3" name="Content Placeholder 2"/>
          <p:cNvSpPr>
            <a:spLocks noGrp="1"/>
          </p:cNvSpPr>
          <p:nvPr>
            <p:ph idx="1"/>
          </p:nvPr>
        </p:nvSpPr>
        <p:spPr>
          <a:xfrm>
            <a:off x="685801" y="2710249"/>
            <a:ext cx="10131425" cy="2380735"/>
          </a:xfrm>
        </p:spPr>
        <p:txBody>
          <a:bodyPr/>
          <a:lstStyle/>
          <a:p>
            <a:pPr fontAlgn="base"/>
            <a:r>
              <a:rPr lang="en-AU" dirty="0" smtClean="0"/>
              <a:t>Some </a:t>
            </a:r>
            <a:r>
              <a:rPr lang="en-AU" dirty="0"/>
              <a:t>people who experience anxiety </a:t>
            </a:r>
            <a:r>
              <a:rPr lang="en-AU" dirty="0" smtClean="0"/>
              <a:t>and depression </a:t>
            </a:r>
            <a:r>
              <a:rPr lang="en-AU" dirty="0"/>
              <a:t>use alcohol or other drugs to help them manage their condition. In some cases, this may lead to people developing a substance use problem along with their </a:t>
            </a:r>
            <a:r>
              <a:rPr lang="en-AU" dirty="0" smtClean="0"/>
              <a:t>mental health </a:t>
            </a:r>
            <a:r>
              <a:rPr lang="en-AU" dirty="0"/>
              <a:t>condition. Alcohol and substance use can aggravate </a:t>
            </a:r>
            <a:r>
              <a:rPr lang="en-AU" dirty="0" smtClean="0"/>
              <a:t>these conditions </a:t>
            </a:r>
            <a:r>
              <a:rPr lang="en-AU" dirty="0"/>
              <a:t>particularly as the effects of the substance wear off. It's important to check for and get assistance for any substance use conditions at the same time.</a:t>
            </a:r>
          </a:p>
          <a:p>
            <a:endParaRPr lang="en-AU" dirty="0"/>
          </a:p>
        </p:txBody>
      </p:sp>
    </p:spTree>
    <p:extLst>
      <p:ext uri="{BB962C8B-B14F-4D97-AF65-F5344CB8AC3E}">
        <p14:creationId xmlns:p14="http://schemas.microsoft.com/office/powerpoint/2010/main" val="323701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432" y="2108887"/>
            <a:ext cx="1178010" cy="50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2730842" y="2108887"/>
            <a:ext cx="1178010" cy="50250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4061252" y="2108887"/>
            <a:ext cx="1178010" cy="502508"/>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391662" y="2108887"/>
            <a:ext cx="1178010"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6722072" y="2108887"/>
            <a:ext cx="1178010" cy="5025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8052482" y="2108887"/>
            <a:ext cx="1178010"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9382892" y="2108887"/>
            <a:ext cx="1178010"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1400432" y="1276865"/>
            <a:ext cx="2298357" cy="584775"/>
          </a:xfrm>
          <a:prstGeom prst="rect">
            <a:avLst/>
          </a:prstGeom>
          <a:noFill/>
        </p:spPr>
        <p:txBody>
          <a:bodyPr wrap="square" rtlCol="0">
            <a:spAutoFit/>
          </a:bodyPr>
          <a:lstStyle/>
          <a:p>
            <a:r>
              <a:rPr lang="en-US" sz="3200" dirty="0" smtClean="0"/>
              <a:t>Causes</a:t>
            </a:r>
            <a:endParaRPr lang="en-AU" sz="3200" dirty="0"/>
          </a:p>
        </p:txBody>
      </p:sp>
      <p:sp>
        <p:nvSpPr>
          <p:cNvPr id="12" name="Rectangle 11"/>
          <p:cNvSpPr/>
          <p:nvPr/>
        </p:nvSpPr>
        <p:spPr>
          <a:xfrm>
            <a:off x="1280982" y="3135640"/>
            <a:ext cx="1416909" cy="523220"/>
          </a:xfrm>
          <a:prstGeom prst="rect">
            <a:avLst/>
          </a:prstGeom>
        </p:spPr>
        <p:txBody>
          <a:bodyPr wrap="square">
            <a:spAutoFit/>
          </a:bodyPr>
          <a:lstStyle/>
          <a:p>
            <a:pPr algn="ctr"/>
            <a:r>
              <a:rPr lang="en-AU" sz="1400" dirty="0"/>
              <a:t>Genetic vulnerability</a:t>
            </a:r>
          </a:p>
        </p:txBody>
      </p:sp>
      <p:sp>
        <p:nvSpPr>
          <p:cNvPr id="13" name="Rectangle 12"/>
          <p:cNvSpPr/>
          <p:nvPr/>
        </p:nvSpPr>
        <p:spPr>
          <a:xfrm>
            <a:off x="2838721" y="3135640"/>
            <a:ext cx="962251" cy="523220"/>
          </a:xfrm>
          <a:prstGeom prst="rect">
            <a:avLst/>
          </a:prstGeom>
        </p:spPr>
        <p:txBody>
          <a:bodyPr wrap="none">
            <a:spAutoFit/>
          </a:bodyPr>
          <a:lstStyle/>
          <a:p>
            <a:pPr algn="ctr"/>
            <a:r>
              <a:rPr lang="en-AU" sz="1400" dirty="0" smtClean="0"/>
              <a:t>Brain</a:t>
            </a:r>
            <a:br>
              <a:rPr lang="en-AU" sz="1400" dirty="0" smtClean="0"/>
            </a:br>
            <a:r>
              <a:rPr lang="en-AU" sz="1400" dirty="0" smtClean="0"/>
              <a:t>Chemicals </a:t>
            </a:r>
            <a:endParaRPr lang="en-AU" sz="1400" dirty="0"/>
          </a:p>
        </p:txBody>
      </p:sp>
      <p:sp>
        <p:nvSpPr>
          <p:cNvPr id="14" name="Rectangle 13"/>
          <p:cNvSpPr/>
          <p:nvPr/>
        </p:nvSpPr>
        <p:spPr>
          <a:xfrm>
            <a:off x="4321481" y="3135640"/>
            <a:ext cx="657552" cy="523220"/>
          </a:xfrm>
          <a:prstGeom prst="rect">
            <a:avLst/>
          </a:prstGeom>
        </p:spPr>
        <p:txBody>
          <a:bodyPr wrap="none">
            <a:spAutoFit/>
          </a:bodyPr>
          <a:lstStyle/>
          <a:p>
            <a:pPr algn="ctr"/>
            <a:r>
              <a:rPr lang="en-AU" sz="1400" dirty="0"/>
              <a:t>Grief </a:t>
            </a:r>
            <a:r>
              <a:rPr lang="en-AU" sz="1400" dirty="0" smtClean="0"/>
              <a:t/>
            </a:r>
            <a:br>
              <a:rPr lang="en-AU" sz="1400" dirty="0" smtClean="0"/>
            </a:br>
            <a:r>
              <a:rPr lang="en-AU" sz="1400" dirty="0" smtClean="0"/>
              <a:t>&amp; </a:t>
            </a:r>
            <a:r>
              <a:rPr lang="en-AU" sz="1400" dirty="0"/>
              <a:t>Loss</a:t>
            </a:r>
          </a:p>
        </p:txBody>
      </p:sp>
      <p:sp>
        <p:nvSpPr>
          <p:cNvPr id="15" name="Rectangle 14"/>
          <p:cNvSpPr/>
          <p:nvPr/>
        </p:nvSpPr>
        <p:spPr>
          <a:xfrm>
            <a:off x="5448983" y="3135640"/>
            <a:ext cx="1063368" cy="523220"/>
          </a:xfrm>
          <a:prstGeom prst="rect">
            <a:avLst/>
          </a:prstGeom>
        </p:spPr>
        <p:txBody>
          <a:bodyPr wrap="none">
            <a:spAutoFit/>
          </a:bodyPr>
          <a:lstStyle/>
          <a:p>
            <a:pPr algn="ctr"/>
            <a:r>
              <a:rPr lang="en-AU" sz="1400" dirty="0" smtClean="0"/>
              <a:t>Problematic</a:t>
            </a:r>
            <a:br>
              <a:rPr lang="en-AU" sz="1400" dirty="0" smtClean="0"/>
            </a:br>
            <a:r>
              <a:rPr lang="en-AU" sz="1400" dirty="0" smtClean="0"/>
              <a:t>thinking</a:t>
            </a:r>
            <a:endParaRPr lang="en-AU" sz="1400" dirty="0"/>
          </a:p>
        </p:txBody>
      </p:sp>
      <p:sp>
        <p:nvSpPr>
          <p:cNvPr id="16" name="Rectangle 15"/>
          <p:cNvSpPr/>
          <p:nvPr/>
        </p:nvSpPr>
        <p:spPr>
          <a:xfrm>
            <a:off x="7013559" y="3243361"/>
            <a:ext cx="595035" cy="307777"/>
          </a:xfrm>
          <a:prstGeom prst="rect">
            <a:avLst/>
          </a:prstGeom>
        </p:spPr>
        <p:txBody>
          <a:bodyPr wrap="none">
            <a:spAutoFit/>
          </a:bodyPr>
          <a:lstStyle/>
          <a:p>
            <a:pPr algn="ctr"/>
            <a:r>
              <a:rPr lang="en-AU" sz="1400" dirty="0"/>
              <a:t>Aging</a:t>
            </a:r>
          </a:p>
        </p:txBody>
      </p:sp>
      <p:sp>
        <p:nvSpPr>
          <p:cNvPr id="17" name="Rectangle 16"/>
          <p:cNvSpPr/>
          <p:nvPr/>
        </p:nvSpPr>
        <p:spPr>
          <a:xfrm>
            <a:off x="8030740" y="3135640"/>
            <a:ext cx="1199752" cy="523220"/>
          </a:xfrm>
          <a:prstGeom prst="rect">
            <a:avLst/>
          </a:prstGeom>
        </p:spPr>
        <p:txBody>
          <a:bodyPr wrap="none">
            <a:spAutoFit/>
          </a:bodyPr>
          <a:lstStyle/>
          <a:p>
            <a:pPr algn="ctr"/>
            <a:r>
              <a:rPr lang="en-US" sz="1400" dirty="0"/>
              <a:t>Family </a:t>
            </a:r>
            <a:r>
              <a:rPr lang="en-US" sz="1400" dirty="0" smtClean="0"/>
              <a:t>history</a:t>
            </a:r>
            <a:br>
              <a:rPr lang="en-US" sz="1400" dirty="0" smtClean="0"/>
            </a:br>
            <a:r>
              <a:rPr lang="en-US" sz="1400" dirty="0" smtClean="0"/>
              <a:t>(modelling</a:t>
            </a:r>
            <a:r>
              <a:rPr lang="en-US" sz="1400" dirty="0"/>
              <a:t>)</a:t>
            </a:r>
            <a:endParaRPr lang="en-AU" sz="1400" dirty="0"/>
          </a:p>
        </p:txBody>
      </p:sp>
      <p:sp>
        <p:nvSpPr>
          <p:cNvPr id="18" name="Rectangle 17"/>
          <p:cNvSpPr/>
          <p:nvPr/>
        </p:nvSpPr>
        <p:spPr>
          <a:xfrm>
            <a:off x="9535559" y="3135640"/>
            <a:ext cx="872675" cy="523220"/>
          </a:xfrm>
          <a:prstGeom prst="rect">
            <a:avLst/>
          </a:prstGeom>
        </p:spPr>
        <p:txBody>
          <a:bodyPr wrap="none">
            <a:spAutoFit/>
          </a:bodyPr>
          <a:lstStyle/>
          <a:p>
            <a:pPr algn="ctr"/>
            <a:r>
              <a:rPr lang="en-AU" sz="1400" dirty="0" smtClean="0"/>
              <a:t>Medical</a:t>
            </a:r>
            <a:br>
              <a:rPr lang="en-AU" sz="1400" dirty="0" smtClean="0"/>
            </a:br>
            <a:r>
              <a:rPr lang="en-AU" sz="1400" dirty="0" smtClean="0"/>
              <a:t>problems</a:t>
            </a:r>
            <a:endParaRPr lang="en-AU" sz="1400" dirty="0"/>
          </a:p>
        </p:txBody>
      </p:sp>
    </p:spTree>
    <p:extLst>
      <p:ext uri="{BB962C8B-B14F-4D97-AF65-F5344CB8AC3E}">
        <p14:creationId xmlns:p14="http://schemas.microsoft.com/office/powerpoint/2010/main" val="108516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432" y="2108887"/>
            <a:ext cx="1178010" cy="50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2730842" y="2108887"/>
            <a:ext cx="1178010" cy="50250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4061252" y="2108887"/>
            <a:ext cx="1178010" cy="502508"/>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391662" y="2108887"/>
            <a:ext cx="1178010"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6722072" y="2108887"/>
            <a:ext cx="1178010" cy="5025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8052482" y="2108887"/>
            <a:ext cx="1178010"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9382892" y="2108887"/>
            <a:ext cx="1178010"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1400432" y="1276865"/>
            <a:ext cx="881449" cy="369332"/>
          </a:xfrm>
          <a:prstGeom prst="rect">
            <a:avLst/>
          </a:prstGeom>
          <a:noFill/>
        </p:spPr>
        <p:txBody>
          <a:bodyPr wrap="square" rtlCol="0">
            <a:spAutoFit/>
          </a:bodyPr>
          <a:lstStyle/>
          <a:p>
            <a:r>
              <a:rPr lang="en-US" dirty="0" smtClean="0"/>
              <a:t>Causes</a:t>
            </a:r>
            <a:endParaRPr lang="en-AU" dirty="0"/>
          </a:p>
        </p:txBody>
      </p:sp>
      <p:sp>
        <p:nvSpPr>
          <p:cNvPr id="12" name="Oval 11"/>
          <p:cNvSpPr/>
          <p:nvPr/>
        </p:nvSpPr>
        <p:spPr>
          <a:xfrm>
            <a:off x="3163330" y="3912972"/>
            <a:ext cx="1029730" cy="980303"/>
          </a:xfrm>
          <a:prstGeom prst="ellipse">
            <a:avLst/>
          </a:prstGeom>
          <a:solidFill>
            <a:srgbClr val="96BB45"/>
          </a:solidFill>
          <a:ln>
            <a:solidFill>
              <a:srgbClr val="96B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p:cNvSpPr txBox="1"/>
          <p:nvPr/>
        </p:nvSpPr>
        <p:spPr>
          <a:xfrm>
            <a:off x="3163331" y="5181600"/>
            <a:ext cx="1029730" cy="369332"/>
          </a:xfrm>
          <a:prstGeom prst="rect">
            <a:avLst/>
          </a:prstGeom>
          <a:noFill/>
        </p:spPr>
        <p:txBody>
          <a:bodyPr wrap="square" rtlCol="0">
            <a:spAutoFit/>
          </a:bodyPr>
          <a:lstStyle/>
          <a:p>
            <a:r>
              <a:rPr lang="en-US" dirty="0" smtClean="0"/>
              <a:t>Person 1</a:t>
            </a:r>
            <a:endParaRPr lang="en-AU" dirty="0"/>
          </a:p>
        </p:txBody>
      </p:sp>
      <p:cxnSp>
        <p:nvCxnSpPr>
          <p:cNvPr id="18" name="Straight Arrow Connector 17"/>
          <p:cNvCxnSpPr>
            <a:endCxn id="5" idx="2"/>
          </p:cNvCxnSpPr>
          <p:nvPr/>
        </p:nvCxnSpPr>
        <p:spPr>
          <a:xfrm flipH="1" flipV="1">
            <a:off x="3319847" y="2611395"/>
            <a:ext cx="187409" cy="1301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p:cNvCxnSpPr>
          <p:nvPr/>
        </p:nvCxnSpPr>
        <p:spPr>
          <a:xfrm flipV="1">
            <a:off x="4042260" y="2611395"/>
            <a:ext cx="3083470" cy="1445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814119" y="2611395"/>
            <a:ext cx="617838" cy="1301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600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432" y="2108887"/>
            <a:ext cx="1178010" cy="50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2730842" y="2108887"/>
            <a:ext cx="1178010" cy="50250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4061252" y="2108887"/>
            <a:ext cx="1178010" cy="502508"/>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391662" y="2108887"/>
            <a:ext cx="1178010"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6722072" y="2108887"/>
            <a:ext cx="1178010" cy="5025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8052482" y="2108887"/>
            <a:ext cx="1178010"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9382892" y="2108887"/>
            <a:ext cx="1178010"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1400432" y="1276865"/>
            <a:ext cx="881449" cy="369332"/>
          </a:xfrm>
          <a:prstGeom prst="rect">
            <a:avLst/>
          </a:prstGeom>
          <a:noFill/>
        </p:spPr>
        <p:txBody>
          <a:bodyPr wrap="square" rtlCol="0">
            <a:spAutoFit/>
          </a:bodyPr>
          <a:lstStyle/>
          <a:p>
            <a:r>
              <a:rPr lang="en-US" dirty="0" smtClean="0"/>
              <a:t>Causes</a:t>
            </a:r>
            <a:endParaRPr lang="en-AU" dirty="0"/>
          </a:p>
        </p:txBody>
      </p:sp>
      <p:sp>
        <p:nvSpPr>
          <p:cNvPr id="13" name="Oval 12"/>
          <p:cNvSpPr/>
          <p:nvPr/>
        </p:nvSpPr>
        <p:spPr>
          <a:xfrm>
            <a:off x="5465802" y="3912971"/>
            <a:ext cx="1029730" cy="98030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p:cNvSpPr/>
          <p:nvPr/>
        </p:nvSpPr>
        <p:spPr>
          <a:xfrm>
            <a:off x="5465802" y="5181600"/>
            <a:ext cx="993605" cy="369332"/>
          </a:xfrm>
          <a:prstGeom prst="rect">
            <a:avLst/>
          </a:prstGeom>
        </p:spPr>
        <p:txBody>
          <a:bodyPr wrap="none">
            <a:spAutoFit/>
          </a:bodyPr>
          <a:lstStyle/>
          <a:p>
            <a:r>
              <a:rPr lang="en-US" dirty="0"/>
              <a:t>Person </a:t>
            </a:r>
            <a:r>
              <a:rPr lang="en-US" dirty="0" smtClean="0"/>
              <a:t>2</a:t>
            </a:r>
            <a:endParaRPr lang="en-AU" dirty="0"/>
          </a:p>
        </p:txBody>
      </p:sp>
      <p:cxnSp>
        <p:nvCxnSpPr>
          <p:cNvPr id="21" name="Straight Arrow Connector 20"/>
          <p:cNvCxnSpPr>
            <a:stCxn id="13" idx="1"/>
            <a:endCxn id="4" idx="2"/>
          </p:cNvCxnSpPr>
          <p:nvPr/>
        </p:nvCxnSpPr>
        <p:spPr>
          <a:xfrm flipH="1" flipV="1">
            <a:off x="1989437" y="2611395"/>
            <a:ext cx="3627165" cy="1445138"/>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0"/>
            <a:endCxn id="7" idx="2"/>
          </p:cNvCxnSpPr>
          <p:nvPr/>
        </p:nvCxnSpPr>
        <p:spPr>
          <a:xfrm flipV="1">
            <a:off x="5980667" y="2611395"/>
            <a:ext cx="0" cy="1301576"/>
          </a:xfrm>
          <a:prstGeom prst="straightConnector1">
            <a:avLst/>
          </a:prstGeom>
          <a:ln>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59407" y="2611396"/>
            <a:ext cx="3343620" cy="1589900"/>
          </a:xfrm>
          <a:prstGeom prst="straightConnector1">
            <a:avLst/>
          </a:prstGeom>
          <a:ln>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7"/>
          </p:cNvCxnSpPr>
          <p:nvPr/>
        </p:nvCxnSpPr>
        <p:spPr>
          <a:xfrm flipV="1">
            <a:off x="6344732" y="2611395"/>
            <a:ext cx="2024911" cy="1445138"/>
          </a:xfrm>
          <a:prstGeom prst="straightConnector1">
            <a:avLst/>
          </a:prstGeom>
          <a:ln>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689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432" y="2108887"/>
            <a:ext cx="1178010" cy="50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2730842" y="2108887"/>
            <a:ext cx="1178010" cy="50250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4061252" y="2108887"/>
            <a:ext cx="1178010" cy="502508"/>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391662" y="2108887"/>
            <a:ext cx="1178010"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6722072" y="2108887"/>
            <a:ext cx="1178010" cy="5025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8052482" y="2108887"/>
            <a:ext cx="1178010"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9382892" y="2108887"/>
            <a:ext cx="1178010"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1400432" y="1276865"/>
            <a:ext cx="881449" cy="369332"/>
          </a:xfrm>
          <a:prstGeom prst="rect">
            <a:avLst/>
          </a:prstGeom>
          <a:noFill/>
        </p:spPr>
        <p:txBody>
          <a:bodyPr wrap="square" rtlCol="0">
            <a:spAutoFit/>
          </a:bodyPr>
          <a:lstStyle/>
          <a:p>
            <a:r>
              <a:rPr lang="en-US" dirty="0" smtClean="0"/>
              <a:t>Causes</a:t>
            </a:r>
            <a:endParaRPr lang="en-AU" dirty="0"/>
          </a:p>
        </p:txBody>
      </p:sp>
      <p:sp>
        <p:nvSpPr>
          <p:cNvPr id="14" name="Oval 13"/>
          <p:cNvSpPr/>
          <p:nvPr/>
        </p:nvSpPr>
        <p:spPr>
          <a:xfrm>
            <a:off x="7751805" y="3912972"/>
            <a:ext cx="1029730" cy="980303"/>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p:cNvSpPr/>
          <p:nvPr/>
        </p:nvSpPr>
        <p:spPr>
          <a:xfrm>
            <a:off x="7751805" y="5181600"/>
            <a:ext cx="993605" cy="369332"/>
          </a:xfrm>
          <a:prstGeom prst="rect">
            <a:avLst/>
          </a:prstGeom>
        </p:spPr>
        <p:txBody>
          <a:bodyPr wrap="none">
            <a:spAutoFit/>
          </a:bodyPr>
          <a:lstStyle/>
          <a:p>
            <a:r>
              <a:rPr lang="en-US" dirty="0"/>
              <a:t>Person </a:t>
            </a:r>
            <a:r>
              <a:rPr lang="en-US" dirty="0" smtClean="0"/>
              <a:t>3</a:t>
            </a:r>
            <a:endParaRPr lang="en-AU" dirty="0"/>
          </a:p>
        </p:txBody>
      </p:sp>
      <p:cxnSp>
        <p:nvCxnSpPr>
          <p:cNvPr id="25" name="Straight Arrow Connector 24"/>
          <p:cNvCxnSpPr>
            <a:endCxn id="8" idx="2"/>
          </p:cNvCxnSpPr>
          <p:nvPr/>
        </p:nvCxnSpPr>
        <p:spPr>
          <a:xfrm flipH="1" flipV="1">
            <a:off x="7311077" y="2611395"/>
            <a:ext cx="799072" cy="130157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9" idx="2"/>
          </p:cNvCxnSpPr>
          <p:nvPr/>
        </p:nvCxnSpPr>
        <p:spPr>
          <a:xfrm flipV="1">
            <a:off x="8398472" y="2611395"/>
            <a:ext cx="243015" cy="130157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7"/>
            <a:endCxn id="10" idx="2"/>
          </p:cNvCxnSpPr>
          <p:nvPr/>
        </p:nvCxnSpPr>
        <p:spPr>
          <a:xfrm flipV="1">
            <a:off x="8630735" y="2611395"/>
            <a:ext cx="1341162" cy="144513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87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432" y="2108887"/>
            <a:ext cx="1178010" cy="50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2730842" y="2108887"/>
            <a:ext cx="1178010" cy="50250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4061252" y="2108887"/>
            <a:ext cx="1178010" cy="502508"/>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391662" y="2108887"/>
            <a:ext cx="1178010"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6722072" y="2108887"/>
            <a:ext cx="1178010" cy="5025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8052482" y="2108887"/>
            <a:ext cx="1178010"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9382892" y="2108887"/>
            <a:ext cx="1178010"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1400432" y="1276865"/>
            <a:ext cx="881449" cy="369332"/>
          </a:xfrm>
          <a:prstGeom prst="rect">
            <a:avLst/>
          </a:prstGeom>
          <a:noFill/>
        </p:spPr>
        <p:txBody>
          <a:bodyPr wrap="square" rtlCol="0">
            <a:spAutoFit/>
          </a:bodyPr>
          <a:lstStyle/>
          <a:p>
            <a:r>
              <a:rPr lang="en-US" dirty="0" smtClean="0"/>
              <a:t>Causes</a:t>
            </a:r>
            <a:endParaRPr lang="en-AU" dirty="0"/>
          </a:p>
        </p:txBody>
      </p:sp>
      <p:sp>
        <p:nvSpPr>
          <p:cNvPr id="13" name="Oval 12"/>
          <p:cNvSpPr/>
          <p:nvPr/>
        </p:nvSpPr>
        <p:spPr>
          <a:xfrm>
            <a:off x="3163330" y="3912972"/>
            <a:ext cx="1029730" cy="980303"/>
          </a:xfrm>
          <a:prstGeom prst="ellipse">
            <a:avLst/>
          </a:prstGeom>
          <a:solidFill>
            <a:srgbClr val="96BB45"/>
          </a:solidFill>
          <a:ln>
            <a:solidFill>
              <a:srgbClr val="96B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p:cNvSpPr/>
          <p:nvPr/>
        </p:nvSpPr>
        <p:spPr>
          <a:xfrm>
            <a:off x="5465802" y="3912971"/>
            <a:ext cx="1029730" cy="98030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Oval 14"/>
          <p:cNvSpPr/>
          <p:nvPr/>
        </p:nvSpPr>
        <p:spPr>
          <a:xfrm>
            <a:off x="7751805" y="3912972"/>
            <a:ext cx="1029730" cy="980303"/>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p:cNvSpPr txBox="1"/>
          <p:nvPr/>
        </p:nvSpPr>
        <p:spPr>
          <a:xfrm>
            <a:off x="3163331" y="5181600"/>
            <a:ext cx="1029730" cy="369332"/>
          </a:xfrm>
          <a:prstGeom prst="rect">
            <a:avLst/>
          </a:prstGeom>
          <a:noFill/>
        </p:spPr>
        <p:txBody>
          <a:bodyPr wrap="square" rtlCol="0">
            <a:spAutoFit/>
          </a:bodyPr>
          <a:lstStyle/>
          <a:p>
            <a:r>
              <a:rPr lang="en-US" dirty="0" smtClean="0"/>
              <a:t>Person 1</a:t>
            </a:r>
            <a:endParaRPr lang="en-AU" dirty="0"/>
          </a:p>
        </p:txBody>
      </p:sp>
      <p:sp>
        <p:nvSpPr>
          <p:cNvPr id="17" name="Rectangle 16"/>
          <p:cNvSpPr/>
          <p:nvPr/>
        </p:nvSpPr>
        <p:spPr>
          <a:xfrm>
            <a:off x="5465802" y="5181600"/>
            <a:ext cx="993605" cy="369332"/>
          </a:xfrm>
          <a:prstGeom prst="rect">
            <a:avLst/>
          </a:prstGeom>
        </p:spPr>
        <p:txBody>
          <a:bodyPr wrap="none">
            <a:spAutoFit/>
          </a:bodyPr>
          <a:lstStyle/>
          <a:p>
            <a:r>
              <a:rPr lang="en-US" dirty="0"/>
              <a:t>Person </a:t>
            </a:r>
            <a:r>
              <a:rPr lang="en-US" dirty="0" smtClean="0"/>
              <a:t>2</a:t>
            </a:r>
            <a:endParaRPr lang="en-AU" dirty="0"/>
          </a:p>
        </p:txBody>
      </p:sp>
      <p:sp>
        <p:nvSpPr>
          <p:cNvPr id="18" name="Rectangle 17"/>
          <p:cNvSpPr/>
          <p:nvPr/>
        </p:nvSpPr>
        <p:spPr>
          <a:xfrm>
            <a:off x="7751805" y="5181600"/>
            <a:ext cx="993605" cy="369332"/>
          </a:xfrm>
          <a:prstGeom prst="rect">
            <a:avLst/>
          </a:prstGeom>
        </p:spPr>
        <p:txBody>
          <a:bodyPr wrap="none">
            <a:spAutoFit/>
          </a:bodyPr>
          <a:lstStyle/>
          <a:p>
            <a:r>
              <a:rPr lang="en-US" dirty="0"/>
              <a:t>Person </a:t>
            </a:r>
            <a:r>
              <a:rPr lang="en-US" dirty="0" smtClean="0"/>
              <a:t>3</a:t>
            </a:r>
            <a:endParaRPr lang="en-AU" dirty="0"/>
          </a:p>
        </p:txBody>
      </p:sp>
      <p:cxnSp>
        <p:nvCxnSpPr>
          <p:cNvPr id="20" name="Straight Arrow Connector 19"/>
          <p:cNvCxnSpPr>
            <a:endCxn id="5" idx="2"/>
          </p:cNvCxnSpPr>
          <p:nvPr/>
        </p:nvCxnSpPr>
        <p:spPr>
          <a:xfrm flipH="1" flipV="1">
            <a:off x="3319847" y="2611395"/>
            <a:ext cx="187409" cy="1301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7"/>
          </p:cNvCxnSpPr>
          <p:nvPr/>
        </p:nvCxnSpPr>
        <p:spPr>
          <a:xfrm flipV="1">
            <a:off x="4042260" y="2611395"/>
            <a:ext cx="3083470" cy="1445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814119" y="2611395"/>
            <a:ext cx="617838" cy="1301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a:endCxn id="4" idx="2"/>
          </p:cNvCxnSpPr>
          <p:nvPr/>
        </p:nvCxnSpPr>
        <p:spPr>
          <a:xfrm flipH="1" flipV="1">
            <a:off x="1989437" y="2611395"/>
            <a:ext cx="3627165" cy="1445138"/>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0"/>
            <a:endCxn id="7" idx="2"/>
          </p:cNvCxnSpPr>
          <p:nvPr/>
        </p:nvCxnSpPr>
        <p:spPr>
          <a:xfrm flipV="1">
            <a:off x="5980667" y="2611395"/>
            <a:ext cx="0" cy="1301576"/>
          </a:xfrm>
          <a:prstGeom prst="straightConnector1">
            <a:avLst/>
          </a:prstGeom>
          <a:ln>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459407" y="2611396"/>
            <a:ext cx="3343620" cy="1589900"/>
          </a:xfrm>
          <a:prstGeom prst="straightConnector1">
            <a:avLst/>
          </a:prstGeom>
          <a:ln>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7"/>
          </p:cNvCxnSpPr>
          <p:nvPr/>
        </p:nvCxnSpPr>
        <p:spPr>
          <a:xfrm flipV="1">
            <a:off x="6344732" y="2611395"/>
            <a:ext cx="2024911" cy="1445138"/>
          </a:xfrm>
          <a:prstGeom prst="straightConnector1">
            <a:avLst/>
          </a:prstGeom>
          <a:ln>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8" idx="2"/>
          </p:cNvCxnSpPr>
          <p:nvPr/>
        </p:nvCxnSpPr>
        <p:spPr>
          <a:xfrm flipH="1" flipV="1">
            <a:off x="7311077" y="2611395"/>
            <a:ext cx="799072" cy="130157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9" idx="2"/>
          </p:cNvCxnSpPr>
          <p:nvPr/>
        </p:nvCxnSpPr>
        <p:spPr>
          <a:xfrm flipV="1">
            <a:off x="8398472" y="2611395"/>
            <a:ext cx="243015" cy="130157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5" idx="7"/>
            <a:endCxn id="10" idx="2"/>
          </p:cNvCxnSpPr>
          <p:nvPr/>
        </p:nvCxnSpPr>
        <p:spPr>
          <a:xfrm flipV="1">
            <a:off x="8630735" y="2611395"/>
            <a:ext cx="1341162" cy="144513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111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00281" y="4051304"/>
            <a:ext cx="1029730" cy="98030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3036406" y="5213181"/>
            <a:ext cx="993605" cy="369332"/>
          </a:xfrm>
          <a:prstGeom prst="rect">
            <a:avLst/>
          </a:prstGeom>
        </p:spPr>
        <p:txBody>
          <a:bodyPr wrap="none">
            <a:spAutoFit/>
          </a:bodyPr>
          <a:lstStyle/>
          <a:p>
            <a:r>
              <a:rPr lang="en-US" dirty="0"/>
              <a:t>Person </a:t>
            </a:r>
            <a:r>
              <a:rPr lang="en-US" dirty="0" smtClean="0"/>
              <a:t>2</a:t>
            </a:r>
            <a:endParaRPr lang="en-AU" dirty="0"/>
          </a:p>
        </p:txBody>
      </p:sp>
      <p:sp>
        <p:nvSpPr>
          <p:cNvPr id="27" name="Rectangle 26"/>
          <p:cNvSpPr/>
          <p:nvPr/>
        </p:nvSpPr>
        <p:spPr>
          <a:xfrm>
            <a:off x="8964267" y="2734274"/>
            <a:ext cx="271850" cy="5025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p:cNvSpPr/>
          <p:nvPr/>
        </p:nvSpPr>
        <p:spPr>
          <a:xfrm>
            <a:off x="9236117" y="2734274"/>
            <a:ext cx="345993"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Rectangle 31"/>
          <p:cNvSpPr/>
          <p:nvPr/>
        </p:nvSpPr>
        <p:spPr>
          <a:xfrm>
            <a:off x="9587334" y="2734274"/>
            <a:ext cx="192479"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p:cNvSpPr/>
          <p:nvPr/>
        </p:nvSpPr>
        <p:spPr>
          <a:xfrm>
            <a:off x="9779813" y="2734274"/>
            <a:ext cx="687867"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p:cNvSpPr/>
          <p:nvPr/>
        </p:nvSpPr>
        <p:spPr>
          <a:xfrm>
            <a:off x="9703730" y="3498335"/>
            <a:ext cx="159131" cy="5025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p:cNvSpPr/>
          <p:nvPr/>
        </p:nvSpPr>
        <p:spPr>
          <a:xfrm>
            <a:off x="9813514" y="3498335"/>
            <a:ext cx="656415"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p:cNvSpPr/>
          <p:nvPr/>
        </p:nvSpPr>
        <p:spPr>
          <a:xfrm>
            <a:off x="8982244" y="3498335"/>
            <a:ext cx="575148"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p:cNvSpPr/>
          <p:nvPr/>
        </p:nvSpPr>
        <p:spPr>
          <a:xfrm>
            <a:off x="9570854" y="3498335"/>
            <a:ext cx="112719"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p:cNvSpPr/>
          <p:nvPr/>
        </p:nvSpPr>
        <p:spPr>
          <a:xfrm>
            <a:off x="9593595" y="4290201"/>
            <a:ext cx="876334" cy="5025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p:cNvSpPr/>
          <p:nvPr/>
        </p:nvSpPr>
        <p:spPr>
          <a:xfrm>
            <a:off x="9366057" y="4292607"/>
            <a:ext cx="227538"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p:cNvSpPr/>
          <p:nvPr/>
        </p:nvSpPr>
        <p:spPr>
          <a:xfrm>
            <a:off x="9173578" y="4290201"/>
            <a:ext cx="192479"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p:cNvSpPr/>
          <p:nvPr/>
        </p:nvSpPr>
        <p:spPr>
          <a:xfrm>
            <a:off x="8964267" y="4290201"/>
            <a:ext cx="207458"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p:cNvSpPr/>
          <p:nvPr/>
        </p:nvSpPr>
        <p:spPr>
          <a:xfrm>
            <a:off x="10235801" y="5029201"/>
            <a:ext cx="141154" cy="5025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Rectangle 42"/>
          <p:cNvSpPr/>
          <p:nvPr/>
        </p:nvSpPr>
        <p:spPr>
          <a:xfrm>
            <a:off x="8968017" y="5031607"/>
            <a:ext cx="1212568"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Rectangle 43"/>
          <p:cNvSpPr/>
          <p:nvPr/>
        </p:nvSpPr>
        <p:spPr>
          <a:xfrm>
            <a:off x="10376955" y="5029201"/>
            <a:ext cx="75480"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Rectangle 44"/>
          <p:cNvSpPr/>
          <p:nvPr/>
        </p:nvSpPr>
        <p:spPr>
          <a:xfrm>
            <a:off x="10180585" y="5029201"/>
            <a:ext cx="45719"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TextBox 45"/>
          <p:cNvSpPr txBox="1"/>
          <p:nvPr/>
        </p:nvSpPr>
        <p:spPr>
          <a:xfrm>
            <a:off x="7372864" y="2793996"/>
            <a:ext cx="1037967" cy="369332"/>
          </a:xfrm>
          <a:prstGeom prst="rect">
            <a:avLst/>
          </a:prstGeom>
          <a:noFill/>
        </p:spPr>
        <p:txBody>
          <a:bodyPr wrap="square" rtlCol="0">
            <a:spAutoFit/>
          </a:bodyPr>
          <a:lstStyle/>
          <a:p>
            <a:r>
              <a:rPr lang="en-US" dirty="0" smtClean="0"/>
              <a:t>Profile A</a:t>
            </a:r>
            <a:endParaRPr lang="en-AU" dirty="0"/>
          </a:p>
        </p:txBody>
      </p:sp>
      <p:sp>
        <p:nvSpPr>
          <p:cNvPr id="47" name="Rectangle 46"/>
          <p:cNvSpPr/>
          <p:nvPr/>
        </p:nvSpPr>
        <p:spPr>
          <a:xfrm>
            <a:off x="7372864" y="3574189"/>
            <a:ext cx="971228" cy="369332"/>
          </a:xfrm>
          <a:prstGeom prst="rect">
            <a:avLst/>
          </a:prstGeom>
        </p:spPr>
        <p:txBody>
          <a:bodyPr wrap="none">
            <a:spAutoFit/>
          </a:bodyPr>
          <a:lstStyle/>
          <a:p>
            <a:r>
              <a:rPr lang="en-US" dirty="0"/>
              <a:t>Profile </a:t>
            </a:r>
            <a:r>
              <a:rPr lang="en-US" dirty="0" smtClean="0"/>
              <a:t>B</a:t>
            </a:r>
            <a:endParaRPr lang="en-AU" dirty="0"/>
          </a:p>
        </p:txBody>
      </p:sp>
      <p:sp>
        <p:nvSpPr>
          <p:cNvPr id="48" name="Rectangle 47"/>
          <p:cNvSpPr/>
          <p:nvPr/>
        </p:nvSpPr>
        <p:spPr>
          <a:xfrm>
            <a:off x="7372864" y="4328984"/>
            <a:ext cx="969624" cy="369332"/>
          </a:xfrm>
          <a:prstGeom prst="rect">
            <a:avLst/>
          </a:prstGeom>
        </p:spPr>
        <p:txBody>
          <a:bodyPr wrap="none">
            <a:spAutoFit/>
          </a:bodyPr>
          <a:lstStyle/>
          <a:p>
            <a:r>
              <a:rPr lang="en-US" dirty="0"/>
              <a:t>Profile </a:t>
            </a:r>
            <a:r>
              <a:rPr lang="en-US" dirty="0" smtClean="0"/>
              <a:t>C</a:t>
            </a:r>
            <a:endParaRPr lang="en-AU" dirty="0"/>
          </a:p>
        </p:txBody>
      </p:sp>
      <p:sp>
        <p:nvSpPr>
          <p:cNvPr id="49" name="Rectangle 48"/>
          <p:cNvSpPr/>
          <p:nvPr/>
        </p:nvSpPr>
        <p:spPr>
          <a:xfrm>
            <a:off x="7402226" y="5099911"/>
            <a:ext cx="988860" cy="369332"/>
          </a:xfrm>
          <a:prstGeom prst="rect">
            <a:avLst/>
          </a:prstGeom>
        </p:spPr>
        <p:txBody>
          <a:bodyPr wrap="none">
            <a:spAutoFit/>
          </a:bodyPr>
          <a:lstStyle/>
          <a:p>
            <a:r>
              <a:rPr lang="en-US" dirty="0"/>
              <a:t>Profile </a:t>
            </a:r>
            <a:r>
              <a:rPr lang="en-US" dirty="0" smtClean="0"/>
              <a:t>D</a:t>
            </a:r>
            <a:endParaRPr lang="en-AU" dirty="0"/>
          </a:p>
        </p:txBody>
      </p:sp>
      <p:sp>
        <p:nvSpPr>
          <p:cNvPr id="50" name="TextBox 49"/>
          <p:cNvSpPr txBox="1"/>
          <p:nvPr/>
        </p:nvSpPr>
        <p:spPr>
          <a:xfrm>
            <a:off x="1103871" y="1144819"/>
            <a:ext cx="3656695" cy="769441"/>
          </a:xfrm>
          <a:prstGeom prst="rect">
            <a:avLst/>
          </a:prstGeom>
          <a:noFill/>
        </p:spPr>
        <p:txBody>
          <a:bodyPr wrap="square" rtlCol="0">
            <a:spAutoFit/>
          </a:bodyPr>
          <a:lstStyle/>
          <a:p>
            <a:r>
              <a:rPr lang="en-US" sz="4400" i="1" dirty="0" smtClean="0"/>
              <a:t>Which</a:t>
            </a:r>
            <a:r>
              <a:rPr lang="en-US" sz="4400" dirty="0" smtClean="0"/>
              <a:t> profile?</a:t>
            </a:r>
            <a:endParaRPr lang="en-AU" sz="4400" dirty="0"/>
          </a:p>
        </p:txBody>
      </p:sp>
      <p:sp>
        <p:nvSpPr>
          <p:cNvPr id="25" name="Rectangle 24"/>
          <p:cNvSpPr/>
          <p:nvPr/>
        </p:nvSpPr>
        <p:spPr>
          <a:xfrm>
            <a:off x="1103871" y="2734274"/>
            <a:ext cx="1178010" cy="5025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p:cNvSpPr/>
          <p:nvPr/>
        </p:nvSpPr>
        <p:spPr>
          <a:xfrm>
            <a:off x="2337136" y="2734274"/>
            <a:ext cx="1178010" cy="5025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p:cNvSpPr/>
          <p:nvPr/>
        </p:nvSpPr>
        <p:spPr>
          <a:xfrm>
            <a:off x="3582556" y="2731528"/>
            <a:ext cx="1178010" cy="5025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p:cNvSpPr/>
          <p:nvPr/>
        </p:nvSpPr>
        <p:spPr>
          <a:xfrm>
            <a:off x="4827976" y="2731528"/>
            <a:ext cx="1178010" cy="5025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51568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479" y="617150"/>
            <a:ext cx="8595154" cy="5730103"/>
          </a:xfrm>
          <a:prstGeom prst="rect">
            <a:avLst/>
          </a:prstGeom>
        </p:spPr>
      </p:pic>
    </p:spTree>
    <p:extLst>
      <p:ext uri="{BB962C8B-B14F-4D97-AF65-F5344CB8AC3E}">
        <p14:creationId xmlns:p14="http://schemas.microsoft.com/office/powerpoint/2010/main" val="512924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838" y="1375720"/>
            <a:ext cx="10131425" cy="4085968"/>
          </a:xfrm>
        </p:spPr>
        <p:txBody>
          <a:bodyPr/>
          <a:lstStyle/>
          <a:p>
            <a:pPr marL="0" indent="0" algn="ctr">
              <a:buNone/>
            </a:pPr>
            <a:r>
              <a:rPr lang="en-AU" sz="2000" i="1" dirty="0" smtClean="0"/>
              <a:t>How </a:t>
            </a:r>
            <a:r>
              <a:rPr lang="en-AU" sz="2000" i="1" dirty="0"/>
              <a:t>we interpret the world around </a:t>
            </a:r>
            <a:r>
              <a:rPr lang="en-AU" sz="2000" i="1" dirty="0" smtClean="0"/>
              <a:t>us, </a:t>
            </a:r>
            <a:r>
              <a:rPr lang="en-AU" sz="2000" i="1" dirty="0"/>
              <a:t>and explain </a:t>
            </a:r>
            <a:r>
              <a:rPr lang="en-AU" sz="2000" i="1" dirty="0" smtClean="0"/>
              <a:t>it, </a:t>
            </a:r>
            <a:r>
              <a:rPr lang="en-AU" sz="2000" i="1" dirty="0"/>
              <a:t>is of crucial importance</a:t>
            </a:r>
            <a:r>
              <a:rPr lang="en-AU" sz="2000" i="1" dirty="0" smtClean="0"/>
              <a:t>.</a:t>
            </a:r>
          </a:p>
          <a:p>
            <a:endParaRPr lang="en-AU" dirty="0"/>
          </a:p>
          <a:p>
            <a:pPr marL="0" indent="0" algn="ctr">
              <a:buNone/>
            </a:pPr>
            <a:r>
              <a:rPr lang="en-AU" sz="4000" i="1" dirty="0" smtClean="0"/>
              <a:t>We </a:t>
            </a:r>
            <a:r>
              <a:rPr lang="en-AU" sz="4000" i="1" dirty="0"/>
              <a:t>tend to be under the </a:t>
            </a:r>
            <a:r>
              <a:rPr lang="en-AU" sz="4000" i="1" dirty="0" smtClean="0"/>
              <a:t>illusion </a:t>
            </a:r>
            <a:r>
              <a:rPr lang="en-AU" sz="4000" i="1" dirty="0"/>
              <a:t>that how we interpret the world </a:t>
            </a:r>
            <a:r>
              <a:rPr lang="en-AU" sz="4000" i="1" dirty="0" smtClean="0"/>
              <a:t>is </a:t>
            </a:r>
            <a:r>
              <a:rPr lang="en-AU" sz="4000" i="1" dirty="0"/>
              <a:t>‘objective truth’, rather than ‘subjective interpretation’!</a:t>
            </a:r>
          </a:p>
          <a:p>
            <a:endParaRPr lang="en-AU" dirty="0"/>
          </a:p>
        </p:txBody>
      </p:sp>
    </p:spTree>
    <p:extLst>
      <p:ext uri="{BB962C8B-B14F-4D97-AF65-F5344CB8AC3E}">
        <p14:creationId xmlns:p14="http://schemas.microsoft.com/office/powerpoint/2010/main" val="324628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519" y="560853"/>
            <a:ext cx="4934465" cy="1136142"/>
          </a:xfrm>
        </p:spPr>
        <p:txBody>
          <a:bodyPr>
            <a:normAutofit/>
          </a:bodyPr>
          <a:lstStyle/>
          <a:p>
            <a:pPr algn="ctr"/>
            <a:r>
              <a:rPr lang="en-AU" sz="4800" b="1" dirty="0"/>
              <a:t>Statistics</a:t>
            </a:r>
            <a:r>
              <a:rPr lang="en-AU" sz="4800" b="1" dirty="0" smtClean="0"/>
              <a:t>!</a:t>
            </a:r>
            <a:endParaRPr lang="en-AU"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231" y="1889094"/>
            <a:ext cx="5900957" cy="3926819"/>
          </a:xfrm>
          <a:prstGeom prst="rect">
            <a:avLst/>
          </a:prstGeom>
        </p:spPr>
      </p:pic>
      <p:sp>
        <p:nvSpPr>
          <p:cNvPr id="3" name="Rectangle 2"/>
          <p:cNvSpPr/>
          <p:nvPr/>
        </p:nvSpPr>
        <p:spPr>
          <a:xfrm rot="1747004">
            <a:off x="8185534" y="3230946"/>
            <a:ext cx="2818592" cy="923330"/>
          </a:xfrm>
          <a:prstGeom prst="rect">
            <a:avLst/>
          </a:prstGeom>
          <a:noFill/>
        </p:spPr>
        <p:txBody>
          <a:bodyPr wrap="none" lIns="91440" tIns="45720" rIns="91440" bIns="45720">
            <a:spAutoFit/>
          </a:bodyPr>
          <a:lstStyle/>
          <a:p>
            <a:pPr algn="ct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Urrrggg!!</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Rectangle 4"/>
          <p:cNvSpPr/>
          <p:nvPr/>
        </p:nvSpPr>
        <p:spPr>
          <a:xfrm rot="1747004">
            <a:off x="8418059" y="4602079"/>
            <a:ext cx="2818592" cy="923330"/>
          </a:xfrm>
          <a:prstGeom prst="rect">
            <a:avLst/>
          </a:prstGeom>
          <a:noFill/>
        </p:spPr>
        <p:txBody>
          <a:bodyPr wrap="none" lIns="91440" tIns="45720" rIns="91440" bIns="45720">
            <a:spAutoFit/>
          </a:bodyPr>
          <a:lstStyle/>
          <a:p>
            <a:pPr algn="ct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Urrrggg!!</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6" name="Rectangle 5"/>
          <p:cNvSpPr/>
          <p:nvPr/>
        </p:nvSpPr>
        <p:spPr>
          <a:xfrm rot="1747004">
            <a:off x="7953009" y="1859814"/>
            <a:ext cx="2818592" cy="923330"/>
          </a:xfrm>
          <a:prstGeom prst="rect">
            <a:avLst/>
          </a:prstGeom>
          <a:noFill/>
        </p:spPr>
        <p:txBody>
          <a:bodyPr wrap="none" lIns="91440" tIns="45720" rIns="91440" bIns="45720">
            <a:spAutoFit/>
          </a:bodyPr>
          <a:lstStyle/>
          <a:p>
            <a:pPr algn="ct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Urrrggg!!</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132919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8964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450" y="1647568"/>
            <a:ext cx="4874739" cy="1456267"/>
          </a:xfrm>
        </p:spPr>
        <p:txBody>
          <a:bodyPr/>
          <a:lstStyle/>
          <a:p>
            <a:r>
              <a:rPr lang="en-AU" b="1" dirty="0">
                <a:solidFill>
                  <a:srgbClr val="FFFF00"/>
                </a:solidFill>
              </a:rPr>
              <a:t>Problematic </a:t>
            </a:r>
            <a:r>
              <a:rPr lang="en-AU" b="1" dirty="0" smtClean="0">
                <a:solidFill>
                  <a:srgbClr val="FFFF00"/>
                </a:solidFill>
              </a:rPr>
              <a:t>thinking</a:t>
            </a:r>
            <a:endParaRPr lang="en-AU" b="1" dirty="0">
              <a:solidFill>
                <a:srgbClr val="FFFF00"/>
              </a:solidFill>
            </a:endParaRPr>
          </a:p>
        </p:txBody>
      </p:sp>
      <p:sp>
        <p:nvSpPr>
          <p:cNvPr id="3" name="Content Placeholder 2"/>
          <p:cNvSpPr>
            <a:spLocks noGrp="1"/>
          </p:cNvSpPr>
          <p:nvPr>
            <p:ph idx="1"/>
          </p:nvPr>
        </p:nvSpPr>
        <p:spPr>
          <a:xfrm>
            <a:off x="1262450" y="2825577"/>
            <a:ext cx="4874739" cy="2150077"/>
          </a:xfrm>
        </p:spPr>
        <p:txBody>
          <a:bodyPr>
            <a:normAutofit/>
          </a:bodyPr>
          <a:lstStyle/>
          <a:p>
            <a:r>
              <a:rPr lang="en-US" sz="2000" dirty="0">
                <a:solidFill>
                  <a:schemeClr val="accent6">
                    <a:lumMod val="40000"/>
                    <a:lumOff val="60000"/>
                  </a:schemeClr>
                </a:solidFill>
              </a:rPr>
              <a:t>ABC Theory of </a:t>
            </a:r>
            <a:r>
              <a:rPr lang="en-US" sz="2000" dirty="0" smtClean="0">
                <a:solidFill>
                  <a:schemeClr val="accent6">
                    <a:lumMod val="40000"/>
                    <a:lumOff val="60000"/>
                  </a:schemeClr>
                </a:solidFill>
              </a:rPr>
              <a:t>Emotion</a:t>
            </a:r>
          </a:p>
          <a:p>
            <a:r>
              <a:rPr lang="en-US" sz="2000" dirty="0" smtClean="0">
                <a:solidFill>
                  <a:schemeClr val="accent6">
                    <a:lumMod val="40000"/>
                    <a:lumOff val="60000"/>
                  </a:schemeClr>
                </a:solidFill>
              </a:rPr>
              <a:t>Fight </a:t>
            </a:r>
            <a:r>
              <a:rPr lang="en-US" sz="2000" dirty="0">
                <a:solidFill>
                  <a:schemeClr val="accent6">
                    <a:lumMod val="40000"/>
                    <a:lumOff val="60000"/>
                  </a:schemeClr>
                </a:solidFill>
              </a:rPr>
              <a:t>or Flight response</a:t>
            </a:r>
          </a:p>
          <a:p>
            <a:r>
              <a:rPr lang="en-AU" sz="2000" dirty="0" smtClean="0">
                <a:solidFill>
                  <a:schemeClr val="accent6">
                    <a:lumMod val="40000"/>
                    <a:lumOff val="60000"/>
                  </a:schemeClr>
                </a:solidFill>
              </a:rPr>
              <a:t>Learned </a:t>
            </a:r>
            <a:r>
              <a:rPr lang="en-AU" sz="2000" dirty="0" smtClean="0">
                <a:solidFill>
                  <a:schemeClr val="accent6">
                    <a:lumMod val="40000"/>
                    <a:lumOff val="60000"/>
                  </a:schemeClr>
                </a:solidFill>
              </a:rPr>
              <a:t>helplessness</a:t>
            </a:r>
            <a:endParaRPr lang="en-AU" sz="2000" dirty="0">
              <a:solidFill>
                <a:schemeClr val="accent6">
                  <a:lumMod val="40000"/>
                  <a:lumOff val="6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264" y="1283215"/>
            <a:ext cx="3302000" cy="4406900"/>
          </a:xfrm>
          <a:prstGeom prst="rect">
            <a:avLst/>
          </a:prstGeom>
        </p:spPr>
      </p:pic>
    </p:spTree>
    <p:extLst>
      <p:ext uri="{BB962C8B-B14F-4D97-AF65-F5344CB8AC3E}">
        <p14:creationId xmlns:p14="http://schemas.microsoft.com/office/powerpoint/2010/main" val="3745839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450" y="929730"/>
            <a:ext cx="5583194" cy="1011424"/>
          </a:xfrm>
        </p:spPr>
        <p:txBody>
          <a:bodyPr/>
          <a:lstStyle/>
          <a:p>
            <a:r>
              <a:rPr lang="en-AU" b="1" u="sng" dirty="0">
                <a:solidFill>
                  <a:schemeClr val="accent6">
                    <a:lumMod val="40000"/>
                    <a:lumOff val="60000"/>
                  </a:schemeClr>
                </a:solidFill>
              </a:rPr>
              <a:t>ABC Theory of </a:t>
            </a:r>
            <a:r>
              <a:rPr lang="en-AU" b="1" u="sng" dirty="0" smtClean="0">
                <a:solidFill>
                  <a:schemeClr val="accent6">
                    <a:lumMod val="40000"/>
                    <a:lumOff val="60000"/>
                  </a:schemeClr>
                </a:solidFill>
              </a:rPr>
              <a:t>Emotion</a:t>
            </a:r>
            <a:endParaRPr lang="en-AU" u="sng" dirty="0">
              <a:solidFill>
                <a:schemeClr val="accent6">
                  <a:lumMod val="40000"/>
                  <a:lumOff val="60000"/>
                </a:schemeClr>
              </a:solidFill>
            </a:endParaRPr>
          </a:p>
        </p:txBody>
      </p:sp>
      <p:sp>
        <p:nvSpPr>
          <p:cNvPr id="5" name="Content Placeholder 4"/>
          <p:cNvSpPr>
            <a:spLocks noGrp="1"/>
          </p:cNvSpPr>
          <p:nvPr>
            <p:ph idx="1"/>
          </p:nvPr>
        </p:nvSpPr>
        <p:spPr>
          <a:xfrm>
            <a:off x="611660" y="2751309"/>
            <a:ext cx="11201399" cy="3460021"/>
          </a:xfrm>
        </p:spPr>
        <p:txBody>
          <a:bodyPr/>
          <a:lstStyle/>
          <a:p>
            <a:r>
              <a:rPr lang="en-AU" i="1" dirty="0" smtClean="0"/>
              <a:t>According </a:t>
            </a:r>
            <a:r>
              <a:rPr lang="en-AU" i="1" dirty="0"/>
              <a:t>to psychologist Albert </a:t>
            </a:r>
            <a:r>
              <a:rPr lang="en-AU" i="1" dirty="0" smtClean="0"/>
              <a:t>Ellis</a:t>
            </a:r>
            <a:r>
              <a:rPr lang="en-AU" i="1" dirty="0"/>
              <a:t> </a:t>
            </a:r>
            <a:r>
              <a:rPr lang="en-AU" dirty="0" smtClean="0"/>
              <a:t>(Rational-Emotive </a:t>
            </a:r>
            <a:r>
              <a:rPr lang="en-AU" dirty="0"/>
              <a:t>Therapy (</a:t>
            </a:r>
            <a:r>
              <a:rPr lang="en-AU" b="1" dirty="0"/>
              <a:t>RET</a:t>
            </a:r>
            <a:r>
              <a:rPr lang="en-AU" dirty="0" smtClean="0"/>
              <a:t>))</a:t>
            </a:r>
            <a:r>
              <a:rPr lang="en-AU" i="1" dirty="0" smtClean="0"/>
              <a:t> </a:t>
            </a:r>
            <a:r>
              <a:rPr lang="en-AU" i="1" dirty="0"/>
              <a:t>our feelings are governed by our thinking</a:t>
            </a:r>
            <a:r>
              <a:rPr lang="en-AU" i="1" dirty="0" smtClean="0"/>
              <a:t>.</a:t>
            </a:r>
          </a:p>
          <a:p>
            <a:pPr marL="0" indent="0">
              <a:buNone/>
            </a:pPr>
            <a:r>
              <a:rPr lang="en-AU" i="1" dirty="0" smtClean="0"/>
              <a:t> </a:t>
            </a:r>
          </a:p>
          <a:p>
            <a:r>
              <a:rPr lang="en-AU" i="1" dirty="0"/>
              <a:t>T</a:t>
            </a:r>
            <a:r>
              <a:rPr lang="en-AU" i="1" dirty="0" smtClean="0"/>
              <a:t>he </a:t>
            </a:r>
            <a:r>
              <a:rPr lang="en-AU" i="1" dirty="0"/>
              <a:t>relationship between thinking and feeling can be explained by the formula A + B = C; where </a:t>
            </a:r>
            <a:r>
              <a:rPr lang="en-AU" i="1" dirty="0" smtClean="0"/>
              <a:t/>
            </a:r>
            <a:br>
              <a:rPr lang="en-AU" i="1" dirty="0" smtClean="0"/>
            </a:br>
            <a:r>
              <a:rPr lang="en-AU" i="1" dirty="0" smtClean="0"/>
              <a:t>A </a:t>
            </a:r>
            <a:r>
              <a:rPr lang="en-AU" i="1" dirty="0"/>
              <a:t>= an </a:t>
            </a:r>
            <a:r>
              <a:rPr lang="en-AU" i="1" dirty="0" smtClean="0"/>
              <a:t>activating event</a:t>
            </a:r>
            <a:br>
              <a:rPr lang="en-AU" i="1" dirty="0" smtClean="0"/>
            </a:br>
            <a:r>
              <a:rPr lang="en-AU" i="1" dirty="0" smtClean="0"/>
              <a:t>B </a:t>
            </a:r>
            <a:r>
              <a:rPr lang="en-AU" i="1" dirty="0"/>
              <a:t>= the beliefs or thoughts (self talk) we have about the </a:t>
            </a:r>
            <a:r>
              <a:rPr lang="en-AU" i="1" dirty="0" smtClean="0"/>
              <a:t>event, </a:t>
            </a:r>
            <a:r>
              <a:rPr lang="en-AU" i="1" dirty="0"/>
              <a:t>and </a:t>
            </a:r>
            <a:r>
              <a:rPr lang="en-AU" i="1" dirty="0" smtClean="0"/>
              <a:t/>
            </a:r>
            <a:br>
              <a:rPr lang="en-AU" i="1" dirty="0" smtClean="0"/>
            </a:br>
            <a:r>
              <a:rPr lang="en-AU" i="1" dirty="0" smtClean="0"/>
              <a:t>C </a:t>
            </a:r>
            <a:r>
              <a:rPr lang="en-AU" i="1" dirty="0"/>
              <a:t>= the </a:t>
            </a:r>
            <a:r>
              <a:rPr lang="en-AU" i="1" dirty="0" smtClean="0"/>
              <a:t>emotional consequence, </a:t>
            </a:r>
            <a:r>
              <a:rPr lang="en-AU" i="1" dirty="0"/>
              <a:t>or our feelings.  </a:t>
            </a:r>
            <a:endParaRPr lang="en-AU" i="1" dirty="0" smtClean="0"/>
          </a:p>
          <a:p>
            <a:endParaRPr lang="en-AU" i="1" dirty="0" smtClean="0"/>
          </a:p>
          <a:p>
            <a:r>
              <a:rPr lang="en-AU" i="1" dirty="0" smtClean="0"/>
              <a:t>The theory is that by </a:t>
            </a:r>
            <a:r>
              <a:rPr lang="en-AU" i="1" dirty="0"/>
              <a:t>learning to identify and correct the distortions in your thinking so as to make your thinking more realistic, balanced and kinder to yourself and others, you can develop mastery of your emotions and alleviate your suffering.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621" y="506755"/>
            <a:ext cx="2466975" cy="1857375"/>
          </a:xfrm>
          <a:prstGeom prst="rect">
            <a:avLst/>
          </a:prstGeom>
        </p:spPr>
      </p:pic>
    </p:spTree>
    <p:extLst>
      <p:ext uri="{BB962C8B-B14F-4D97-AF65-F5344CB8AC3E}">
        <p14:creationId xmlns:p14="http://schemas.microsoft.com/office/powerpoint/2010/main" val="112855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184039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3041976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888" y="1046205"/>
            <a:ext cx="10311713" cy="4835611"/>
          </a:xfrm>
        </p:spPr>
        <p:txBody>
          <a:bodyPr>
            <a:normAutofit/>
          </a:bodyPr>
          <a:lstStyle/>
          <a:p>
            <a:r>
              <a:rPr lang="en-US" dirty="0" smtClean="0"/>
              <a:t>For me, there are short-falls with this model. However, it’s a valuable tool in terms of helping us visualise the </a:t>
            </a:r>
            <a:r>
              <a:rPr lang="en-US" dirty="0"/>
              <a:t>fact </a:t>
            </a:r>
            <a:r>
              <a:rPr lang="en-US" dirty="0" smtClean="0"/>
              <a:t>that </a:t>
            </a:r>
            <a:r>
              <a:rPr lang="en-US" i="1" dirty="0" smtClean="0">
                <a:solidFill>
                  <a:srgbClr val="FFC000"/>
                </a:solidFill>
              </a:rPr>
              <a:t>we </a:t>
            </a:r>
            <a:r>
              <a:rPr lang="en-US" i="1" dirty="0">
                <a:solidFill>
                  <a:srgbClr val="FFC000"/>
                </a:solidFill>
              </a:rPr>
              <a:t>never experience an emotion without first experiencing a thought</a:t>
            </a:r>
            <a:r>
              <a:rPr lang="en-US" dirty="0"/>
              <a:t>. </a:t>
            </a:r>
            <a:endParaRPr lang="en-US" dirty="0" smtClean="0"/>
          </a:p>
          <a:p>
            <a:r>
              <a:rPr lang="en-US" dirty="0" smtClean="0"/>
              <a:t>How we interpret the world around us becomes so well practiced over time, that our thoughts become habitual and automatic to the point where we become unaware that we’ve even had a thought.</a:t>
            </a:r>
            <a:endParaRPr lang="en-US" dirty="0"/>
          </a:p>
          <a:p>
            <a:endParaRPr lang="en-US" sz="800" i="1" dirty="0" smtClean="0">
              <a:solidFill>
                <a:schemeClr val="accent1">
                  <a:lumMod val="20000"/>
                  <a:lumOff val="80000"/>
                </a:schemeClr>
              </a:solidFill>
            </a:endParaRPr>
          </a:p>
          <a:p>
            <a:pPr marL="0" indent="0" algn="ctr">
              <a:buNone/>
            </a:pPr>
            <a:r>
              <a:rPr lang="en-US" sz="2400" i="1" dirty="0" smtClean="0">
                <a:solidFill>
                  <a:schemeClr val="accent5">
                    <a:lumMod val="40000"/>
                    <a:lumOff val="60000"/>
                  </a:schemeClr>
                </a:solidFill>
              </a:rPr>
              <a:t>We </a:t>
            </a:r>
            <a:r>
              <a:rPr lang="en-US" sz="2400" i="1" dirty="0">
                <a:solidFill>
                  <a:schemeClr val="accent5">
                    <a:lumMod val="40000"/>
                    <a:lumOff val="60000"/>
                  </a:schemeClr>
                </a:solidFill>
              </a:rPr>
              <a:t>never ‘feel’ before we ‘think</a:t>
            </a:r>
            <a:r>
              <a:rPr lang="en-US" sz="2400" i="1" dirty="0" smtClean="0">
                <a:solidFill>
                  <a:schemeClr val="accent5">
                    <a:lumMod val="40000"/>
                    <a:lumOff val="60000"/>
                  </a:schemeClr>
                </a:solidFill>
              </a:rPr>
              <a:t>’!</a:t>
            </a:r>
            <a:endParaRPr lang="en-US" sz="2400" i="1" dirty="0">
              <a:solidFill>
                <a:schemeClr val="accent5">
                  <a:lumMod val="40000"/>
                  <a:lumOff val="60000"/>
                </a:schemeClr>
              </a:solidFill>
            </a:endParaRPr>
          </a:p>
          <a:p>
            <a:endParaRPr lang="en-US" dirty="0" smtClean="0"/>
          </a:p>
          <a:p>
            <a:r>
              <a:rPr lang="en-US" dirty="0" smtClean="0"/>
              <a:t>So when we hear people say…</a:t>
            </a:r>
          </a:p>
          <a:p>
            <a:pPr marL="0" indent="0" algn="ctr">
              <a:buNone/>
            </a:pPr>
            <a:r>
              <a:rPr lang="en-US" sz="2000" i="1" dirty="0" smtClean="0">
                <a:solidFill>
                  <a:schemeClr val="bg2">
                    <a:lumMod val="20000"/>
                    <a:lumOff val="80000"/>
                  </a:schemeClr>
                </a:solidFill>
              </a:rPr>
              <a:t>“It just happened out of the blue!’</a:t>
            </a:r>
            <a:br>
              <a:rPr lang="en-US" sz="2000" i="1" dirty="0" smtClean="0">
                <a:solidFill>
                  <a:schemeClr val="bg2">
                    <a:lumMod val="20000"/>
                    <a:lumOff val="80000"/>
                  </a:schemeClr>
                </a:solidFill>
              </a:rPr>
            </a:br>
            <a:r>
              <a:rPr lang="en-AU" sz="2000" i="1" dirty="0" smtClean="0">
                <a:solidFill>
                  <a:schemeClr val="bg2">
                    <a:lumMod val="20000"/>
                    <a:lumOff val="80000"/>
                  </a:schemeClr>
                </a:solidFill>
              </a:rPr>
              <a:t>“One minute I was fine and then boom, ‘out of the blue’ I was in a full-on panic attack!”</a:t>
            </a:r>
            <a:br>
              <a:rPr lang="en-AU" sz="2000" i="1" dirty="0" smtClean="0">
                <a:solidFill>
                  <a:schemeClr val="bg2">
                    <a:lumMod val="20000"/>
                    <a:lumOff val="80000"/>
                  </a:schemeClr>
                </a:solidFill>
              </a:rPr>
            </a:br>
            <a:endParaRPr lang="en-AU" sz="2000" i="1" dirty="0" smtClean="0">
              <a:solidFill>
                <a:schemeClr val="bg2">
                  <a:lumMod val="20000"/>
                  <a:lumOff val="80000"/>
                </a:schemeClr>
              </a:solidFill>
            </a:endParaRPr>
          </a:p>
          <a:p>
            <a:pPr marL="0" indent="0" algn="ctr">
              <a:buNone/>
            </a:pPr>
            <a:r>
              <a:rPr lang="en-US" sz="2000" dirty="0" smtClean="0"/>
              <a:t>… it’s time to think again.</a:t>
            </a:r>
            <a:endParaRPr lang="en-AU" sz="2000" dirty="0" smtClean="0"/>
          </a:p>
        </p:txBody>
      </p:sp>
    </p:spTree>
    <p:extLst>
      <p:ext uri="{BB962C8B-B14F-4D97-AF65-F5344CB8AC3E}">
        <p14:creationId xmlns:p14="http://schemas.microsoft.com/office/powerpoint/2010/main" val="2862717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27" y="452043"/>
            <a:ext cx="10272583" cy="5627883"/>
          </a:xfrm>
          <a:prstGeom prst="rect">
            <a:avLst/>
          </a:prstGeom>
        </p:spPr>
      </p:pic>
      <p:sp>
        <p:nvSpPr>
          <p:cNvPr id="8" name="Rectangle 7"/>
          <p:cNvSpPr/>
          <p:nvPr/>
        </p:nvSpPr>
        <p:spPr>
          <a:xfrm>
            <a:off x="955589" y="5338119"/>
            <a:ext cx="10289060" cy="95558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2846172" y="5554303"/>
            <a:ext cx="6507892" cy="523220"/>
          </a:xfrm>
          <a:prstGeom prst="rect">
            <a:avLst/>
          </a:prstGeom>
          <a:noFill/>
        </p:spPr>
        <p:txBody>
          <a:bodyPr wrap="square" rtlCol="0">
            <a:spAutoFit/>
          </a:bodyPr>
          <a:lstStyle/>
          <a:p>
            <a:pPr algn="ctr"/>
            <a:r>
              <a:rPr lang="en-US" sz="2800" dirty="0" smtClean="0"/>
              <a:t>We are ‘emotionally driven’ creatures!</a:t>
            </a:r>
            <a:endParaRPr lang="en-AU" sz="2800" dirty="0"/>
          </a:p>
        </p:txBody>
      </p:sp>
      <p:sp>
        <p:nvSpPr>
          <p:cNvPr id="10" name="TextBox 9"/>
          <p:cNvSpPr txBox="1"/>
          <p:nvPr/>
        </p:nvSpPr>
        <p:spPr>
          <a:xfrm>
            <a:off x="1285102" y="1048422"/>
            <a:ext cx="4415482" cy="3693319"/>
          </a:xfrm>
          <a:prstGeom prst="rect">
            <a:avLst/>
          </a:prstGeom>
          <a:noFill/>
        </p:spPr>
        <p:txBody>
          <a:bodyPr wrap="square" rtlCol="0">
            <a:spAutoFit/>
          </a:bodyPr>
          <a:lstStyle/>
          <a:p>
            <a:r>
              <a:rPr lang="en-US" dirty="0" smtClean="0"/>
              <a:t>For me, the elephant in the room with thinking based theories such as the ABC Theory of Emotion is (ironically) their lack of emphasis on the role that </a:t>
            </a:r>
            <a:r>
              <a:rPr lang="en-US" i="1" dirty="0" smtClean="0">
                <a:solidFill>
                  <a:schemeClr val="accent1"/>
                </a:solidFill>
              </a:rPr>
              <a:t>emotion learning</a:t>
            </a:r>
            <a:r>
              <a:rPr lang="en-US" dirty="0" smtClean="0"/>
              <a:t> plays in determining our behaviour!</a:t>
            </a:r>
          </a:p>
          <a:p>
            <a:endParaRPr lang="en-US" dirty="0"/>
          </a:p>
          <a:p>
            <a:r>
              <a:rPr lang="en-US" dirty="0" smtClean="0"/>
              <a:t>How we learn to interpret the world is tightly interwoven with powerful emotional memories.</a:t>
            </a:r>
          </a:p>
          <a:p>
            <a:endParaRPr lang="en-US" dirty="0"/>
          </a:p>
          <a:p>
            <a:r>
              <a:rPr lang="en-US" dirty="0" smtClean="0"/>
              <a:t>We are not ‘logically driven’ creatures. If we were, these thinking therapies would work every single time.</a:t>
            </a:r>
            <a:endParaRPr lang="en-AU" dirty="0"/>
          </a:p>
        </p:txBody>
      </p:sp>
    </p:spTree>
    <p:extLst>
      <p:ext uri="{BB962C8B-B14F-4D97-AF65-F5344CB8AC3E}">
        <p14:creationId xmlns:p14="http://schemas.microsoft.com/office/powerpoint/2010/main" val="3739351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07307" y="609601"/>
            <a:ext cx="914400" cy="85673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p:cNvSpPr/>
          <p:nvPr/>
        </p:nvSpPr>
        <p:spPr>
          <a:xfrm>
            <a:off x="8231036" y="2912074"/>
            <a:ext cx="914400" cy="8567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p:cNvSpPr/>
          <p:nvPr/>
        </p:nvSpPr>
        <p:spPr>
          <a:xfrm>
            <a:off x="5436970" y="5417700"/>
            <a:ext cx="914400" cy="85673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p:cNvSpPr/>
          <p:nvPr/>
        </p:nvSpPr>
        <p:spPr>
          <a:xfrm>
            <a:off x="2607274" y="2912075"/>
            <a:ext cx="914400" cy="8567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ight Arrow 10"/>
          <p:cNvSpPr/>
          <p:nvPr/>
        </p:nvSpPr>
        <p:spPr>
          <a:xfrm rot="19016701">
            <a:off x="3425384" y="1920104"/>
            <a:ext cx="1762897" cy="181421"/>
          </a:xfrm>
          <a:prstGeom prst="rightArrow">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ight Arrow 11"/>
          <p:cNvSpPr/>
          <p:nvPr/>
        </p:nvSpPr>
        <p:spPr>
          <a:xfrm rot="7847640">
            <a:off x="6621879" y="4636238"/>
            <a:ext cx="1762897" cy="181421"/>
          </a:xfrm>
          <a:prstGeom prst="rightArrow">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ight Arrow 12"/>
          <p:cNvSpPr/>
          <p:nvPr/>
        </p:nvSpPr>
        <p:spPr>
          <a:xfrm rot="16200000">
            <a:off x="5424715" y="4626066"/>
            <a:ext cx="938910" cy="201764"/>
          </a:xfrm>
          <a:prstGeom prst="rightArrow">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ight Arrow 13"/>
          <p:cNvSpPr/>
          <p:nvPr/>
        </p:nvSpPr>
        <p:spPr>
          <a:xfrm rot="2372400">
            <a:off x="6572236" y="1883156"/>
            <a:ext cx="1762897" cy="181421"/>
          </a:xfrm>
          <a:prstGeom prst="rightArrow">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Isosceles Triangle 14"/>
          <p:cNvSpPr/>
          <p:nvPr/>
        </p:nvSpPr>
        <p:spPr>
          <a:xfrm rot="10800000">
            <a:off x="5225020" y="1845665"/>
            <a:ext cx="1367481" cy="213281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Isosceles Triangle 15"/>
          <p:cNvSpPr/>
          <p:nvPr/>
        </p:nvSpPr>
        <p:spPr>
          <a:xfrm rot="10800000">
            <a:off x="5585253" y="3006929"/>
            <a:ext cx="642552" cy="979521"/>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47171" t="5176" r="14756" b="8466"/>
          <a:stretch/>
        </p:blipFill>
        <p:spPr>
          <a:xfrm>
            <a:off x="5578371" y="1960605"/>
            <a:ext cx="656313" cy="1038356"/>
          </a:xfrm>
          <a:prstGeom prst="rect">
            <a:avLst/>
          </a:prstGeom>
        </p:spPr>
      </p:pic>
      <p:sp>
        <p:nvSpPr>
          <p:cNvPr id="23" name="Flowchart: Punched Tape 22"/>
          <p:cNvSpPr/>
          <p:nvPr/>
        </p:nvSpPr>
        <p:spPr>
          <a:xfrm>
            <a:off x="5225019" y="1595952"/>
            <a:ext cx="1367482" cy="301585"/>
          </a:xfrm>
          <a:prstGeom prst="flowChartPunchedTap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p:cNvSpPr txBox="1"/>
          <p:nvPr/>
        </p:nvSpPr>
        <p:spPr>
          <a:xfrm>
            <a:off x="5461683" y="1577467"/>
            <a:ext cx="889687" cy="338554"/>
          </a:xfrm>
          <a:prstGeom prst="rect">
            <a:avLst/>
          </a:prstGeom>
          <a:noFill/>
        </p:spPr>
        <p:txBody>
          <a:bodyPr wrap="square" rtlCol="0">
            <a:spAutoFit/>
          </a:bodyPr>
          <a:lstStyle/>
          <a:p>
            <a:r>
              <a:rPr lang="en-US" sz="1600" i="1" dirty="0" smtClean="0"/>
              <a:t>Self-talk</a:t>
            </a:r>
            <a:endParaRPr lang="en-AU" sz="1600" i="1" dirty="0"/>
          </a:p>
        </p:txBody>
      </p:sp>
      <p:sp>
        <p:nvSpPr>
          <p:cNvPr id="25" name="Rectangle 24"/>
          <p:cNvSpPr/>
          <p:nvPr/>
        </p:nvSpPr>
        <p:spPr>
          <a:xfrm>
            <a:off x="6022123" y="3243400"/>
            <a:ext cx="795859" cy="646331"/>
          </a:xfrm>
          <a:prstGeom prst="rect">
            <a:avLst/>
          </a:prstGeom>
        </p:spPr>
        <p:txBody>
          <a:bodyPr wrap="none">
            <a:spAutoFit/>
          </a:bodyPr>
          <a:lstStyle/>
          <a:p>
            <a:pPr algn="ctr"/>
            <a:r>
              <a:rPr lang="en-US" i="1" dirty="0" smtClean="0"/>
              <a:t>Core</a:t>
            </a:r>
            <a:r>
              <a:rPr lang="en-AU" i="1" dirty="0" smtClean="0"/>
              <a:t/>
            </a:r>
            <a:br>
              <a:rPr lang="en-AU" i="1" dirty="0" smtClean="0"/>
            </a:br>
            <a:r>
              <a:rPr lang="en-US" i="1" dirty="0" smtClean="0"/>
              <a:t>Beliefs</a:t>
            </a:r>
          </a:p>
        </p:txBody>
      </p:sp>
      <p:sp>
        <p:nvSpPr>
          <p:cNvPr id="27" name="Rectangle 26"/>
          <p:cNvSpPr/>
          <p:nvPr/>
        </p:nvSpPr>
        <p:spPr>
          <a:xfrm>
            <a:off x="6389848" y="2244454"/>
            <a:ext cx="1134926" cy="646331"/>
          </a:xfrm>
          <a:prstGeom prst="rect">
            <a:avLst/>
          </a:prstGeom>
        </p:spPr>
        <p:txBody>
          <a:bodyPr wrap="none">
            <a:spAutoFit/>
          </a:bodyPr>
          <a:lstStyle/>
          <a:p>
            <a:pPr algn="ctr"/>
            <a:r>
              <a:rPr lang="en-US" i="1" dirty="0" smtClean="0"/>
              <a:t>Emotional</a:t>
            </a:r>
            <a:br>
              <a:rPr lang="en-US" i="1" dirty="0" smtClean="0"/>
            </a:br>
            <a:r>
              <a:rPr lang="en-US" i="1" dirty="0" smtClean="0"/>
              <a:t>Elephant</a:t>
            </a:r>
            <a:endParaRPr lang="en-AU" i="1" dirty="0"/>
          </a:p>
        </p:txBody>
      </p:sp>
      <p:sp>
        <p:nvSpPr>
          <p:cNvPr id="28" name="Rectangle 27"/>
          <p:cNvSpPr/>
          <p:nvPr/>
        </p:nvSpPr>
        <p:spPr>
          <a:xfrm>
            <a:off x="5585252" y="565385"/>
            <a:ext cx="572593" cy="923330"/>
          </a:xfrm>
          <a:prstGeom prst="rect">
            <a:avLst/>
          </a:prstGeom>
        </p:spPr>
        <p:txBody>
          <a:bodyPr wrap="none">
            <a:spAutoFit/>
          </a:bodyPr>
          <a:lstStyle/>
          <a:p>
            <a:pPr algn="ctr"/>
            <a:r>
              <a:rPr lang="en-US" sz="5400" b="1" dirty="0" smtClean="0">
                <a:solidFill>
                  <a:schemeClr val="bg1"/>
                </a:solidFill>
              </a:rPr>
              <a:t>B</a:t>
            </a:r>
            <a:endParaRPr lang="en-AU" sz="5400" i="1" dirty="0">
              <a:solidFill>
                <a:schemeClr val="bg1"/>
              </a:solidFill>
            </a:endParaRPr>
          </a:p>
        </p:txBody>
      </p:sp>
      <p:sp>
        <p:nvSpPr>
          <p:cNvPr id="29" name="Rectangle 28"/>
          <p:cNvSpPr/>
          <p:nvPr/>
        </p:nvSpPr>
        <p:spPr>
          <a:xfrm>
            <a:off x="6282923" y="792350"/>
            <a:ext cx="1220404" cy="461665"/>
          </a:xfrm>
          <a:prstGeom prst="rect">
            <a:avLst/>
          </a:prstGeom>
        </p:spPr>
        <p:txBody>
          <a:bodyPr wrap="square">
            <a:spAutoFit/>
          </a:bodyPr>
          <a:lstStyle/>
          <a:p>
            <a:pPr algn="ctr"/>
            <a:r>
              <a:rPr lang="en-US" sz="2400" i="1" dirty="0">
                <a:solidFill>
                  <a:schemeClr val="accent5">
                    <a:lumMod val="60000"/>
                    <a:lumOff val="40000"/>
                  </a:schemeClr>
                </a:solidFill>
              </a:rPr>
              <a:t>Beliefs</a:t>
            </a:r>
            <a:endParaRPr lang="en-AU" sz="2400" i="1" dirty="0">
              <a:solidFill>
                <a:schemeClr val="accent5">
                  <a:lumMod val="60000"/>
                  <a:lumOff val="40000"/>
                </a:schemeClr>
              </a:solidFill>
            </a:endParaRPr>
          </a:p>
        </p:txBody>
      </p:sp>
      <p:sp>
        <p:nvSpPr>
          <p:cNvPr id="31" name="Rectangle 30"/>
          <p:cNvSpPr/>
          <p:nvPr/>
        </p:nvSpPr>
        <p:spPr>
          <a:xfrm>
            <a:off x="8390883" y="2845479"/>
            <a:ext cx="546945" cy="923330"/>
          </a:xfrm>
          <a:prstGeom prst="rect">
            <a:avLst/>
          </a:prstGeom>
        </p:spPr>
        <p:txBody>
          <a:bodyPr wrap="none">
            <a:spAutoFit/>
          </a:bodyPr>
          <a:lstStyle/>
          <a:p>
            <a:pPr algn="ctr"/>
            <a:r>
              <a:rPr lang="en-US" sz="5400" b="1" dirty="0" smtClean="0">
                <a:solidFill>
                  <a:schemeClr val="bg1"/>
                </a:solidFill>
              </a:rPr>
              <a:t>C</a:t>
            </a:r>
            <a:endParaRPr lang="en-AU" sz="5400" b="1" dirty="0">
              <a:solidFill>
                <a:schemeClr val="bg1"/>
              </a:solidFill>
            </a:endParaRPr>
          </a:p>
        </p:txBody>
      </p:sp>
      <p:sp>
        <p:nvSpPr>
          <p:cNvPr id="32" name="Rectangle 31"/>
          <p:cNvSpPr/>
          <p:nvPr/>
        </p:nvSpPr>
        <p:spPr>
          <a:xfrm>
            <a:off x="5602971" y="5384402"/>
            <a:ext cx="620684" cy="923330"/>
          </a:xfrm>
          <a:prstGeom prst="rect">
            <a:avLst/>
          </a:prstGeom>
        </p:spPr>
        <p:txBody>
          <a:bodyPr wrap="none">
            <a:spAutoFit/>
          </a:bodyPr>
          <a:lstStyle/>
          <a:p>
            <a:pPr algn="ctr"/>
            <a:r>
              <a:rPr lang="en-US" sz="5400" b="1" dirty="0" smtClean="0">
                <a:solidFill>
                  <a:schemeClr val="bg1"/>
                </a:solidFill>
              </a:rPr>
              <a:t>D</a:t>
            </a:r>
            <a:endParaRPr lang="en-AU" sz="5400" b="1" dirty="0">
              <a:solidFill>
                <a:schemeClr val="bg1"/>
              </a:solidFill>
            </a:endParaRPr>
          </a:p>
        </p:txBody>
      </p:sp>
      <p:sp>
        <p:nvSpPr>
          <p:cNvPr id="33" name="Rectangle 32"/>
          <p:cNvSpPr/>
          <p:nvPr/>
        </p:nvSpPr>
        <p:spPr>
          <a:xfrm>
            <a:off x="2762147" y="2845479"/>
            <a:ext cx="604653" cy="923330"/>
          </a:xfrm>
          <a:prstGeom prst="rect">
            <a:avLst/>
          </a:prstGeom>
        </p:spPr>
        <p:txBody>
          <a:bodyPr wrap="none">
            <a:spAutoFit/>
          </a:bodyPr>
          <a:lstStyle/>
          <a:p>
            <a:pPr algn="ctr"/>
            <a:r>
              <a:rPr lang="en-US" sz="5400" b="1" dirty="0" smtClean="0">
                <a:solidFill>
                  <a:schemeClr val="bg1"/>
                </a:solidFill>
              </a:rPr>
              <a:t>A</a:t>
            </a:r>
            <a:endParaRPr lang="en-AU" sz="5400" b="1" dirty="0">
              <a:solidFill>
                <a:schemeClr val="bg1"/>
              </a:solidFill>
            </a:endParaRPr>
          </a:p>
        </p:txBody>
      </p:sp>
      <p:sp>
        <p:nvSpPr>
          <p:cNvPr id="34" name="Rectangle 33"/>
          <p:cNvSpPr/>
          <p:nvPr/>
        </p:nvSpPr>
        <p:spPr>
          <a:xfrm>
            <a:off x="9125887" y="3076311"/>
            <a:ext cx="1432603" cy="461665"/>
          </a:xfrm>
          <a:prstGeom prst="rect">
            <a:avLst/>
          </a:prstGeom>
        </p:spPr>
        <p:txBody>
          <a:bodyPr wrap="square">
            <a:spAutoFit/>
          </a:bodyPr>
          <a:lstStyle/>
          <a:p>
            <a:pPr algn="ctr"/>
            <a:r>
              <a:rPr lang="en-US" sz="2400" i="1" dirty="0" smtClean="0">
                <a:solidFill>
                  <a:schemeClr val="accent5">
                    <a:lumMod val="60000"/>
                    <a:lumOff val="40000"/>
                  </a:schemeClr>
                </a:solidFill>
              </a:rPr>
              <a:t>Feelings</a:t>
            </a:r>
            <a:endParaRPr lang="en-AU" sz="2400" i="1" dirty="0">
              <a:solidFill>
                <a:schemeClr val="accent5">
                  <a:lumMod val="60000"/>
                  <a:lumOff val="40000"/>
                </a:schemeClr>
              </a:solidFill>
            </a:endParaRPr>
          </a:p>
        </p:txBody>
      </p:sp>
      <p:sp>
        <p:nvSpPr>
          <p:cNvPr id="35" name="Rectangle 34"/>
          <p:cNvSpPr/>
          <p:nvPr/>
        </p:nvSpPr>
        <p:spPr>
          <a:xfrm>
            <a:off x="1619667" y="3109608"/>
            <a:ext cx="871906" cy="461665"/>
          </a:xfrm>
          <a:prstGeom prst="rect">
            <a:avLst/>
          </a:prstGeom>
        </p:spPr>
        <p:txBody>
          <a:bodyPr wrap="none">
            <a:spAutoFit/>
          </a:bodyPr>
          <a:lstStyle/>
          <a:p>
            <a:pPr algn="ctr"/>
            <a:r>
              <a:rPr lang="en-US" sz="2400" i="1" dirty="0" smtClean="0">
                <a:solidFill>
                  <a:schemeClr val="accent5">
                    <a:lumMod val="60000"/>
                    <a:lumOff val="40000"/>
                  </a:schemeClr>
                </a:solidFill>
              </a:rPr>
              <a:t>Event</a:t>
            </a:r>
            <a:endParaRPr lang="en-AU" sz="2400" i="1" dirty="0">
              <a:solidFill>
                <a:schemeClr val="accent5">
                  <a:lumMod val="60000"/>
                  <a:lumOff val="40000"/>
                </a:schemeClr>
              </a:solidFill>
            </a:endParaRPr>
          </a:p>
        </p:txBody>
      </p:sp>
      <p:sp>
        <p:nvSpPr>
          <p:cNvPr id="36" name="Rectangle 35"/>
          <p:cNvSpPr/>
          <p:nvPr/>
        </p:nvSpPr>
        <p:spPr>
          <a:xfrm>
            <a:off x="6389848" y="5637141"/>
            <a:ext cx="1656359" cy="461665"/>
          </a:xfrm>
          <a:prstGeom prst="rect">
            <a:avLst/>
          </a:prstGeom>
        </p:spPr>
        <p:txBody>
          <a:bodyPr wrap="square">
            <a:spAutoFit/>
          </a:bodyPr>
          <a:lstStyle/>
          <a:p>
            <a:pPr algn="ctr"/>
            <a:r>
              <a:rPr lang="en-US" sz="2400" i="1" dirty="0" smtClean="0">
                <a:solidFill>
                  <a:schemeClr val="accent5">
                    <a:lumMod val="60000"/>
                    <a:lumOff val="40000"/>
                  </a:schemeClr>
                </a:solidFill>
              </a:rPr>
              <a:t>Behaviour</a:t>
            </a:r>
            <a:endParaRPr lang="en-AU" sz="2400" i="1" dirty="0">
              <a:solidFill>
                <a:schemeClr val="accent5">
                  <a:lumMod val="60000"/>
                  <a:lumOff val="40000"/>
                </a:schemeClr>
              </a:solidFill>
            </a:endParaRPr>
          </a:p>
        </p:txBody>
      </p:sp>
    </p:spTree>
    <p:extLst>
      <p:ext uri="{BB962C8B-B14F-4D97-AF65-F5344CB8AC3E}">
        <p14:creationId xmlns:p14="http://schemas.microsoft.com/office/powerpoint/2010/main" val="2560451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029" y="1201577"/>
            <a:ext cx="6291646" cy="1456267"/>
          </a:xfrm>
        </p:spPr>
        <p:txBody>
          <a:bodyPr/>
          <a:lstStyle/>
          <a:p>
            <a:r>
              <a:rPr lang="en-US" b="1" u="sng" dirty="0" smtClean="0">
                <a:solidFill>
                  <a:schemeClr val="accent6">
                    <a:lumMod val="40000"/>
                    <a:lumOff val="60000"/>
                  </a:schemeClr>
                </a:solidFill>
              </a:rPr>
              <a:t>The flight or fight response</a:t>
            </a:r>
            <a:endParaRPr lang="en-AU" b="1" u="sng" dirty="0">
              <a:solidFill>
                <a:schemeClr val="accent6">
                  <a:lumMod val="40000"/>
                  <a:lumOff val="60000"/>
                </a:schemeClr>
              </a:solidFill>
            </a:endParaRPr>
          </a:p>
        </p:txBody>
      </p:sp>
      <p:sp>
        <p:nvSpPr>
          <p:cNvPr id="3" name="Content Placeholder 2"/>
          <p:cNvSpPr>
            <a:spLocks noGrp="1"/>
          </p:cNvSpPr>
          <p:nvPr>
            <p:ph idx="1"/>
          </p:nvPr>
        </p:nvSpPr>
        <p:spPr>
          <a:xfrm>
            <a:off x="1828800" y="3525795"/>
            <a:ext cx="8106032" cy="2471351"/>
          </a:xfrm>
        </p:spPr>
        <p:txBody>
          <a:bodyPr>
            <a:normAutofit/>
          </a:bodyPr>
          <a:lstStyle/>
          <a:p>
            <a:pPr marL="0" indent="0" algn="ctr">
              <a:buNone/>
            </a:pPr>
            <a:r>
              <a:rPr lang="en-US" sz="3600" i="1" dirty="0" smtClean="0"/>
              <a:t>The problem with anxiety is </a:t>
            </a:r>
            <a:r>
              <a:rPr lang="en-US" sz="3600" i="1" u="sng" dirty="0" smtClean="0"/>
              <a:t>not</a:t>
            </a:r>
            <a:r>
              <a:rPr lang="en-US" sz="3600" i="1" dirty="0" smtClean="0"/>
              <a:t> anxiety!</a:t>
            </a:r>
          </a:p>
          <a:p>
            <a:pPr marL="0" indent="0" algn="ctr">
              <a:buNone/>
            </a:pPr>
            <a:endParaRPr lang="en-US" sz="2400" i="1" dirty="0" smtClean="0"/>
          </a:p>
          <a:p>
            <a:pPr marL="0" indent="0" algn="ctr">
              <a:buNone/>
            </a:pPr>
            <a:r>
              <a:rPr lang="en-US" sz="2400" i="1" dirty="0" smtClean="0"/>
              <a:t>…once again, the problem is with our thinking.</a:t>
            </a:r>
            <a:endParaRPr lang="en-US" sz="24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300" y="687338"/>
            <a:ext cx="2704328" cy="2484746"/>
          </a:xfrm>
          <a:prstGeom prst="rect">
            <a:avLst/>
          </a:prstGeom>
        </p:spPr>
      </p:pic>
    </p:spTree>
    <p:extLst>
      <p:ext uri="{BB962C8B-B14F-4D97-AF65-F5344CB8AC3E}">
        <p14:creationId xmlns:p14="http://schemas.microsoft.com/office/powerpoint/2010/main" val="3805403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286" y="3624649"/>
            <a:ext cx="7960802" cy="2626454"/>
          </a:xfrm>
          <a:prstGeom prst="rect">
            <a:avLst/>
          </a:prstGeom>
        </p:spPr>
      </p:pic>
      <p:sp>
        <p:nvSpPr>
          <p:cNvPr id="2" name="TextBox 1"/>
          <p:cNvSpPr txBox="1"/>
          <p:nvPr/>
        </p:nvSpPr>
        <p:spPr>
          <a:xfrm>
            <a:off x="1783286" y="922638"/>
            <a:ext cx="7960802" cy="2308324"/>
          </a:xfrm>
          <a:prstGeom prst="rect">
            <a:avLst/>
          </a:prstGeom>
          <a:noFill/>
        </p:spPr>
        <p:txBody>
          <a:bodyPr wrap="square" rtlCol="0">
            <a:spAutoFit/>
          </a:bodyPr>
          <a:lstStyle/>
          <a:p>
            <a:r>
              <a:rPr lang="en-US" dirty="0" smtClean="0"/>
              <a:t>We are all here today in part thanks to an evolutionary mechanism called the</a:t>
            </a:r>
            <a:br>
              <a:rPr lang="en-US" dirty="0" smtClean="0"/>
            </a:br>
            <a:r>
              <a:rPr lang="en-US" i="1" dirty="0" smtClean="0">
                <a:solidFill>
                  <a:srgbClr val="FFC000"/>
                </a:solidFill>
              </a:rPr>
              <a:t>Fight or Flight Response </a:t>
            </a:r>
            <a:r>
              <a:rPr lang="en-US" dirty="0" smtClean="0"/>
              <a:t>(acute stress response).</a:t>
            </a:r>
          </a:p>
          <a:p>
            <a:endParaRPr lang="en-US" dirty="0"/>
          </a:p>
          <a:p>
            <a:r>
              <a:rPr lang="en-US" dirty="0" smtClean="0"/>
              <a:t>This is a highly efficient mechanism that almost immediately prepares the body to fight or flee from danger. The fact that we have inherited such an incredibly sensitive ‘early warning’ device from our far-distant ancestors is a significant reason why we are here.</a:t>
            </a:r>
          </a:p>
          <a:p>
            <a:endParaRPr lang="en-US" dirty="0"/>
          </a:p>
        </p:txBody>
      </p:sp>
    </p:spTree>
    <p:extLst>
      <p:ext uri="{BB962C8B-B14F-4D97-AF65-F5344CB8AC3E}">
        <p14:creationId xmlns:p14="http://schemas.microsoft.com/office/powerpoint/2010/main" val="13676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362" y="2397441"/>
            <a:ext cx="10131425" cy="2487598"/>
          </a:xfrm>
        </p:spPr>
        <p:txBody>
          <a:bodyPr/>
          <a:lstStyle/>
          <a:p>
            <a:pPr marL="0" indent="0" algn="ctr">
              <a:buNone/>
            </a:pPr>
            <a:r>
              <a:rPr lang="en-AU" sz="3200" dirty="0"/>
              <a:t>One in 5 Australians experience a mental health condition in a given year, and almost one in 2 will experience a mental health condition at some point in their lifetime.</a:t>
            </a:r>
          </a:p>
          <a:p>
            <a:endParaRPr lang="en-AU" dirty="0"/>
          </a:p>
        </p:txBody>
      </p:sp>
    </p:spTree>
    <p:extLst>
      <p:ext uri="{BB962C8B-B14F-4D97-AF65-F5344CB8AC3E}">
        <p14:creationId xmlns:p14="http://schemas.microsoft.com/office/powerpoint/2010/main" val="453930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968" y="963828"/>
            <a:ext cx="8196648" cy="4563762"/>
          </a:xfrm>
        </p:spPr>
        <p:txBody>
          <a:bodyPr>
            <a:normAutofit/>
          </a:bodyPr>
          <a:lstStyle/>
          <a:p>
            <a:pPr marL="0" indent="0">
              <a:buNone/>
            </a:pPr>
            <a:r>
              <a:rPr lang="en-US" dirty="0" smtClean="0"/>
              <a:t>The fight or flight response is a massive, incredibly rapid and disruptive bodily upheaval that results in a lot of physical symptoms including:</a:t>
            </a:r>
            <a:br>
              <a:rPr lang="en-US" dirty="0" smtClean="0"/>
            </a:br>
            <a:r>
              <a:rPr lang="en-US" dirty="0" smtClean="0"/>
              <a:t/>
            </a:r>
            <a:br>
              <a:rPr lang="en-US" dirty="0" smtClean="0"/>
            </a:br>
            <a:r>
              <a:rPr lang="en-US" dirty="0" smtClean="0"/>
              <a:t>* increased heart rate</a:t>
            </a:r>
            <a:r>
              <a:rPr lang="en-AU" dirty="0"/>
              <a:t/>
            </a:r>
            <a:br>
              <a:rPr lang="en-AU" dirty="0"/>
            </a:br>
            <a:r>
              <a:rPr lang="en-AU" dirty="0" smtClean="0"/>
              <a:t>* increased breathing rate</a:t>
            </a:r>
            <a:br>
              <a:rPr lang="en-AU" dirty="0" smtClean="0"/>
            </a:br>
            <a:r>
              <a:rPr lang="en-AU" dirty="0" smtClean="0"/>
              <a:t>* tensing of muscles</a:t>
            </a:r>
            <a:br>
              <a:rPr lang="en-AU" dirty="0" smtClean="0"/>
            </a:br>
            <a:r>
              <a:rPr lang="en-AU" dirty="0" smtClean="0"/>
              <a:t>* hands and feet cooler than usual</a:t>
            </a:r>
            <a:br>
              <a:rPr lang="en-AU" dirty="0" smtClean="0"/>
            </a:br>
            <a:r>
              <a:rPr lang="en-AU" dirty="0" smtClean="0"/>
              <a:t>* feel warm in the face</a:t>
            </a:r>
            <a:br>
              <a:rPr lang="en-AU" dirty="0" smtClean="0"/>
            </a:br>
            <a:r>
              <a:rPr lang="en-AU" dirty="0" smtClean="0"/>
              <a:t>* dry mouth</a:t>
            </a:r>
            <a:br>
              <a:rPr lang="en-AU" dirty="0" smtClean="0"/>
            </a:br>
            <a:r>
              <a:rPr lang="en-AU" dirty="0" smtClean="0"/>
              <a:t>* feel sick</a:t>
            </a:r>
            <a:br>
              <a:rPr lang="en-AU" dirty="0" smtClean="0"/>
            </a:br>
            <a:r>
              <a:rPr lang="en-AU" dirty="0" smtClean="0"/>
              <a:t>* butterflies</a:t>
            </a:r>
            <a:br>
              <a:rPr lang="en-AU" dirty="0" smtClean="0"/>
            </a:br>
            <a:r>
              <a:rPr lang="en-AU" dirty="0" smtClean="0"/>
              <a:t>* sweating</a:t>
            </a:r>
            <a:br>
              <a:rPr lang="en-AU" dirty="0" smtClean="0"/>
            </a:br>
            <a:r>
              <a:rPr lang="en-AU" dirty="0" smtClean="0"/>
              <a:t>* confusion</a:t>
            </a:r>
            <a:endParaRPr lang="en-US"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981"/>
          <a:stretch/>
        </p:blipFill>
        <p:spPr>
          <a:xfrm>
            <a:off x="6511753" y="2838322"/>
            <a:ext cx="3816179" cy="2854023"/>
          </a:xfrm>
          <a:prstGeom prst="rect">
            <a:avLst/>
          </a:prstGeom>
        </p:spPr>
      </p:pic>
    </p:spTree>
    <p:extLst>
      <p:ext uri="{BB962C8B-B14F-4D97-AF65-F5344CB8AC3E}">
        <p14:creationId xmlns:p14="http://schemas.microsoft.com/office/powerpoint/2010/main" val="1318467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594" y="260385"/>
            <a:ext cx="6337649" cy="6366956"/>
          </a:xfrm>
          <a:prstGeom prst="rect">
            <a:avLst/>
          </a:prstGeom>
        </p:spPr>
      </p:pic>
    </p:spTree>
    <p:extLst>
      <p:ext uri="{BB962C8B-B14F-4D97-AF65-F5344CB8AC3E}">
        <p14:creationId xmlns:p14="http://schemas.microsoft.com/office/powerpoint/2010/main" val="1968023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747" y="1161535"/>
            <a:ext cx="10131425" cy="4497860"/>
          </a:xfrm>
        </p:spPr>
        <p:txBody>
          <a:bodyPr/>
          <a:lstStyle/>
          <a:p>
            <a:r>
              <a:rPr lang="en-US" dirty="0" smtClean="0"/>
              <a:t>The reason I am presenting this phenomenon is because anxiety is commonly misunderstood. The wrong things are commonly blamed for anxiety, and these misconceptions often become so heavily reinforced over time that change becomes very difficult.</a:t>
            </a:r>
          </a:p>
          <a:p>
            <a:r>
              <a:rPr lang="en-US" dirty="0" smtClean="0"/>
              <a:t>If anxiety is a problem for you, your problem is not the fight or flight response. It’s doing specifically what it is supposed to do! </a:t>
            </a:r>
            <a:r>
              <a:rPr lang="en-US" i="1" dirty="0" smtClean="0">
                <a:solidFill>
                  <a:srgbClr val="FFFF00"/>
                </a:solidFill>
              </a:rPr>
              <a:t>The problem is your thinking</a:t>
            </a:r>
            <a:r>
              <a:rPr lang="en-US" dirty="0" smtClean="0"/>
              <a:t>. We tend to make two broad thinking mistakes:</a:t>
            </a:r>
            <a:br>
              <a:rPr lang="en-US" dirty="0" smtClean="0"/>
            </a:br>
            <a:r>
              <a:rPr lang="en-AU" dirty="0" smtClean="0"/>
              <a:t/>
            </a:r>
            <a:br>
              <a:rPr lang="en-AU" dirty="0" smtClean="0"/>
            </a:br>
            <a:r>
              <a:rPr lang="en-AU" dirty="0" smtClean="0"/>
              <a:t>1. We make thinking errors about our environment.</a:t>
            </a:r>
            <a:br>
              <a:rPr lang="en-AU" dirty="0" smtClean="0"/>
            </a:br>
            <a:r>
              <a:rPr lang="en-AU" i="1" dirty="0" smtClean="0">
                <a:solidFill>
                  <a:schemeClr val="bg2">
                    <a:lumMod val="20000"/>
                    <a:lumOff val="80000"/>
                  </a:schemeClr>
                </a:solidFill>
              </a:rPr>
              <a:t>For example, after experiencing panic in a shopping </a:t>
            </a:r>
            <a:r>
              <a:rPr lang="en-AU" i="1" dirty="0">
                <a:solidFill>
                  <a:schemeClr val="bg2">
                    <a:lumMod val="20000"/>
                    <a:lumOff val="80000"/>
                  </a:schemeClr>
                </a:solidFill>
              </a:rPr>
              <a:t>centre </a:t>
            </a:r>
            <a:r>
              <a:rPr lang="en-AU" i="1" dirty="0" smtClean="0">
                <a:solidFill>
                  <a:schemeClr val="bg2">
                    <a:lumMod val="20000"/>
                    <a:lumOff val="80000"/>
                  </a:schemeClr>
                </a:solidFill>
              </a:rPr>
              <a:t>queue deciding </a:t>
            </a:r>
            <a:r>
              <a:rPr lang="en-AU" i="1" dirty="0">
                <a:solidFill>
                  <a:schemeClr val="bg2">
                    <a:lumMod val="20000"/>
                    <a:lumOff val="80000"/>
                  </a:schemeClr>
                </a:solidFill>
              </a:rPr>
              <a:t>to avoid all shopping </a:t>
            </a:r>
            <a:r>
              <a:rPr lang="en-AU" i="1" dirty="0" smtClean="0">
                <a:solidFill>
                  <a:schemeClr val="bg2">
                    <a:lumMod val="20000"/>
                    <a:lumOff val="80000"/>
                  </a:schemeClr>
                </a:solidFill>
              </a:rPr>
              <a:t>centres as a result.</a:t>
            </a:r>
            <a:br>
              <a:rPr lang="en-AU" i="1" dirty="0" smtClean="0">
                <a:solidFill>
                  <a:schemeClr val="bg2">
                    <a:lumMod val="20000"/>
                    <a:lumOff val="80000"/>
                  </a:schemeClr>
                </a:solidFill>
              </a:rPr>
            </a:br>
            <a:r>
              <a:rPr lang="en-AU" dirty="0" smtClean="0"/>
              <a:t>2. We make thinking errors about the physiological symptoms of the fight or flight response.</a:t>
            </a:r>
            <a:r>
              <a:rPr lang="en-US" dirty="0"/>
              <a:t/>
            </a:r>
            <a:br>
              <a:rPr lang="en-US" dirty="0"/>
            </a:br>
            <a:r>
              <a:rPr lang="en-US" i="1" dirty="0" smtClean="0">
                <a:solidFill>
                  <a:schemeClr val="bg2">
                    <a:lumMod val="20000"/>
                    <a:lumOff val="80000"/>
                  </a:schemeClr>
                </a:solidFill>
              </a:rPr>
              <a:t>For example, concluding that remaining in the shopping centre would have resulted in having a heart attack.</a:t>
            </a:r>
            <a:endParaRPr lang="en-AU" i="1" dirty="0" smtClean="0">
              <a:solidFill>
                <a:schemeClr val="bg2">
                  <a:lumMod val="20000"/>
                  <a:lumOff val="80000"/>
                </a:schemeClr>
              </a:solidFill>
            </a:endParaRPr>
          </a:p>
        </p:txBody>
      </p:sp>
    </p:spTree>
    <p:extLst>
      <p:ext uri="{BB962C8B-B14F-4D97-AF65-F5344CB8AC3E}">
        <p14:creationId xmlns:p14="http://schemas.microsoft.com/office/powerpoint/2010/main" val="4290161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23" y="1249062"/>
            <a:ext cx="4914984" cy="1046205"/>
          </a:xfrm>
        </p:spPr>
        <p:txBody>
          <a:bodyPr/>
          <a:lstStyle/>
          <a:p>
            <a:pPr algn="ctr"/>
            <a:r>
              <a:rPr lang="en-AU" b="1" u="sng" dirty="0">
                <a:solidFill>
                  <a:schemeClr val="accent6">
                    <a:lumMod val="40000"/>
                    <a:lumOff val="60000"/>
                  </a:schemeClr>
                </a:solidFill>
              </a:rPr>
              <a:t>Learned helplessness</a:t>
            </a:r>
          </a:p>
        </p:txBody>
      </p:sp>
      <p:sp>
        <p:nvSpPr>
          <p:cNvPr id="3" name="Content Placeholder 2"/>
          <p:cNvSpPr>
            <a:spLocks noGrp="1"/>
          </p:cNvSpPr>
          <p:nvPr>
            <p:ph idx="1"/>
          </p:nvPr>
        </p:nvSpPr>
        <p:spPr>
          <a:xfrm>
            <a:off x="826789" y="3352800"/>
            <a:ext cx="10402329" cy="3006811"/>
          </a:xfrm>
        </p:spPr>
        <p:txBody>
          <a:bodyPr/>
          <a:lstStyle/>
          <a:p>
            <a:r>
              <a:rPr lang="en-AU" dirty="0"/>
              <a:t>Learned helplessness was discovered about 50 years ago via some classic laboratory experiments.</a:t>
            </a:r>
          </a:p>
          <a:p>
            <a:r>
              <a:rPr lang="en-AU" dirty="0" smtClean="0"/>
              <a:t>It </a:t>
            </a:r>
            <a:r>
              <a:rPr lang="en-AU" dirty="0"/>
              <a:t>is a phenomenon observed in both humans and other animals when they have been conditioned to expect pain, suffering, or discomfort without a way to escape it (Cherry, 2017). </a:t>
            </a:r>
          </a:p>
          <a:p>
            <a:r>
              <a:rPr lang="en-AU" dirty="0"/>
              <a:t>Eventually, after enough conditioning, the animal will stop trying to avoid the pain at all—even if there is an opportunity to truly escape it!</a:t>
            </a:r>
          </a:p>
          <a:p>
            <a:r>
              <a:rPr lang="en-AU" dirty="0"/>
              <a:t>This phenomenon is called learned helplessness because it is not an innate trait; no one is born believing that they have absolutely no control over what happens to them and that it is fruitless to even try to gain control</a:t>
            </a:r>
            <a:r>
              <a:rPr lang="en-AU" dirty="0" smtClean="0"/>
              <a: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253" y="372763"/>
            <a:ext cx="4214607" cy="2798805"/>
          </a:xfrm>
          <a:prstGeom prst="rect">
            <a:avLst/>
          </a:prstGeom>
        </p:spPr>
      </p:pic>
    </p:spTree>
    <p:extLst>
      <p:ext uri="{BB962C8B-B14F-4D97-AF65-F5344CB8AC3E}">
        <p14:creationId xmlns:p14="http://schemas.microsoft.com/office/powerpoint/2010/main" val="944828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795" y="848499"/>
            <a:ext cx="5690285" cy="5436972"/>
          </a:xfrm>
        </p:spPr>
        <p:txBody>
          <a:bodyPr>
            <a:normAutofit/>
          </a:bodyPr>
          <a:lstStyle/>
          <a:p>
            <a:r>
              <a:rPr lang="en-AU" dirty="0"/>
              <a:t>The initial experiments that formed the basis for this theory were conducted in the late 1960s and early 1970s by psychologists Martin Seligman and Steven Maier.</a:t>
            </a:r>
          </a:p>
          <a:p>
            <a:r>
              <a:rPr lang="en-AU" dirty="0"/>
              <a:t>Seligman and Maier were working with dogs at the time and testing their responses to electrical shocks. Some dogs received electrical shocks that they could not predict or control, while others did not.</a:t>
            </a:r>
          </a:p>
          <a:p>
            <a:r>
              <a:rPr lang="en-AU" dirty="0"/>
              <a:t>Once these results had been confirmed with dogs, Seligman and Maier conducted similar experiments on </a:t>
            </a:r>
            <a:r>
              <a:rPr lang="en-AU" dirty="0" smtClean="0"/>
              <a:t>rats. This </a:t>
            </a:r>
            <a:r>
              <a:rPr lang="en-AU" dirty="0"/>
              <a:t>phenomenon can also be seen in elephants. </a:t>
            </a:r>
          </a:p>
          <a:p>
            <a:r>
              <a:rPr lang="en-AU" dirty="0"/>
              <a:t>Although the human response to such situations may be more complex and dependent on several different factors, they are very much in line with the research on dogs, rats, and other animals.</a:t>
            </a:r>
          </a:p>
          <a:p>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635" y="1777698"/>
            <a:ext cx="4157675" cy="3123815"/>
          </a:xfrm>
          <a:prstGeom prst="rect">
            <a:avLst/>
          </a:prstGeom>
        </p:spPr>
      </p:pic>
    </p:spTree>
    <p:extLst>
      <p:ext uri="{BB962C8B-B14F-4D97-AF65-F5344CB8AC3E}">
        <p14:creationId xmlns:p14="http://schemas.microsoft.com/office/powerpoint/2010/main" val="820082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213" y="1738185"/>
            <a:ext cx="4446372" cy="1054444"/>
          </a:xfrm>
        </p:spPr>
        <p:txBody>
          <a:bodyPr/>
          <a:lstStyle/>
          <a:p>
            <a:pPr algn="ctr"/>
            <a:r>
              <a:rPr lang="en-AU" b="1" dirty="0"/>
              <a:t>Explanatory </a:t>
            </a:r>
            <a:r>
              <a:rPr lang="en-AU" b="1" dirty="0" smtClean="0"/>
              <a:t>Styles</a:t>
            </a:r>
            <a:endParaRPr lang="en-AU" dirty="0"/>
          </a:p>
        </p:txBody>
      </p:sp>
      <p:sp>
        <p:nvSpPr>
          <p:cNvPr id="3" name="Content Placeholder 2"/>
          <p:cNvSpPr>
            <a:spLocks noGrp="1"/>
          </p:cNvSpPr>
          <p:nvPr>
            <p:ph idx="1"/>
          </p:nvPr>
        </p:nvSpPr>
        <p:spPr>
          <a:xfrm>
            <a:off x="1254213" y="3286768"/>
            <a:ext cx="9702112" cy="2809103"/>
          </a:xfrm>
        </p:spPr>
        <p:txBody>
          <a:bodyPr>
            <a:normAutofit/>
          </a:bodyPr>
          <a:lstStyle/>
          <a:p>
            <a:pPr fontAlgn="base"/>
            <a:r>
              <a:rPr lang="en-AU" dirty="0"/>
              <a:t>Based on his research, Seligman made an important connection: </a:t>
            </a:r>
            <a:r>
              <a:rPr lang="en-AU" dirty="0" smtClean="0"/>
              <a:t>the </a:t>
            </a:r>
            <a:r>
              <a:rPr lang="en-AU" dirty="0"/>
              <a:t>link between learned helplessness and depression</a:t>
            </a:r>
            <a:r>
              <a:rPr lang="en-AU" dirty="0" smtClean="0"/>
              <a:t>. An important part of this research is your ‘explanatory style’.</a:t>
            </a:r>
          </a:p>
          <a:p>
            <a:pPr fontAlgn="base"/>
            <a:r>
              <a:rPr lang="en-AU" dirty="0" smtClean="0"/>
              <a:t>Martin </a:t>
            </a:r>
            <a:r>
              <a:rPr lang="en-AU" dirty="0"/>
              <a:t>Seligman describes an explanatory style </a:t>
            </a:r>
            <a:r>
              <a:rPr lang="en-AU" dirty="0" smtClean="0"/>
              <a:t>as</a:t>
            </a:r>
            <a:br>
              <a:rPr lang="en-AU" dirty="0" smtClean="0"/>
            </a:br>
            <a:r>
              <a:rPr lang="en-AU" i="1" dirty="0" smtClean="0">
                <a:solidFill>
                  <a:schemeClr val="bg2">
                    <a:lumMod val="20000"/>
                    <a:lumOff val="80000"/>
                  </a:schemeClr>
                </a:solidFill>
              </a:rPr>
              <a:t>“the </a:t>
            </a:r>
            <a:r>
              <a:rPr lang="en-AU" i="1" dirty="0">
                <a:solidFill>
                  <a:schemeClr val="bg2">
                    <a:lumMod val="20000"/>
                    <a:lumOff val="80000"/>
                  </a:schemeClr>
                </a:solidFill>
              </a:rPr>
              <a:t>manner in which you habitually explain to yourself why events happen</a:t>
            </a:r>
            <a:r>
              <a:rPr lang="en-AU" i="1" dirty="0" smtClean="0">
                <a:solidFill>
                  <a:schemeClr val="bg2">
                    <a:lumMod val="20000"/>
                    <a:lumOff val="80000"/>
                  </a:schemeClr>
                </a:solidFill>
              </a:rPr>
              <a:t>”.</a:t>
            </a:r>
            <a:endParaRPr lang="en-AU" dirty="0">
              <a:solidFill>
                <a:schemeClr val="bg2">
                  <a:lumMod val="20000"/>
                  <a:lumOff val="80000"/>
                </a:schemeClr>
              </a:solidFill>
            </a:endParaRPr>
          </a:p>
          <a:p>
            <a:pPr fontAlgn="base"/>
            <a:r>
              <a:rPr lang="en-AU" dirty="0"/>
              <a:t>In other words, they are the little stories we tell ourselves to make sense of our life.</a:t>
            </a:r>
          </a:p>
          <a:p>
            <a:r>
              <a:rPr lang="en-AU" dirty="0"/>
              <a:t>Your explanatory style is your usual (fixed) pattern for interpreting and explaining bad events to yourself. Importantly, the explanatory styles of pessimists versus optimists are easily </a:t>
            </a:r>
            <a:r>
              <a:rPr lang="en-AU" dirty="0" smtClean="0"/>
              <a:t>distinguished </a:t>
            </a:r>
            <a:r>
              <a:rPr lang="en-AU" dirty="0"/>
              <a:t>in three predictable ways (also known as the “3Ps</a:t>
            </a:r>
            <a:r>
              <a:rPr lang="en-AU" dirty="0" smtClean="0"/>
              <a: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889" y="0"/>
            <a:ext cx="4065436" cy="3072714"/>
          </a:xfrm>
          <a:prstGeom prst="rect">
            <a:avLst/>
          </a:prstGeom>
        </p:spPr>
      </p:pic>
    </p:spTree>
    <p:extLst>
      <p:ext uri="{BB962C8B-B14F-4D97-AF65-F5344CB8AC3E}">
        <p14:creationId xmlns:p14="http://schemas.microsoft.com/office/powerpoint/2010/main" val="3645197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363" y="1021492"/>
            <a:ext cx="10131425" cy="4876800"/>
          </a:xfrm>
        </p:spPr>
        <p:txBody>
          <a:bodyPr>
            <a:normAutofit lnSpcReduction="10000"/>
          </a:bodyPr>
          <a:lstStyle/>
          <a:p>
            <a:pPr marL="0" lvl="0" indent="0" fontAlgn="base">
              <a:buNone/>
            </a:pPr>
            <a:r>
              <a:rPr lang="en-AU" sz="2800" b="1" dirty="0" smtClean="0">
                <a:solidFill>
                  <a:srgbClr val="FFFF00"/>
                </a:solidFill>
              </a:rPr>
              <a:t>Personalisation</a:t>
            </a:r>
            <a:r>
              <a:rPr lang="en-AU" sz="2800" b="1" dirty="0">
                <a:solidFill>
                  <a:srgbClr val="FFFF00"/>
                </a:solidFill>
              </a:rPr>
              <a:t>:</a:t>
            </a:r>
            <a:r>
              <a:rPr lang="en-AU" dirty="0"/>
              <a:t> relates to the perception of causality. Events are internally or externally </a:t>
            </a:r>
            <a:r>
              <a:rPr lang="en-AU" dirty="0" smtClean="0"/>
              <a:t>caused.</a:t>
            </a:r>
            <a:r>
              <a:rPr lang="en-AU" dirty="0"/>
              <a:t/>
            </a:r>
            <a:br>
              <a:rPr lang="en-AU" dirty="0"/>
            </a:br>
            <a:r>
              <a:rPr lang="en-AU" dirty="0" smtClean="0"/>
              <a:t/>
            </a:r>
            <a:br>
              <a:rPr lang="en-AU" dirty="0" smtClean="0"/>
            </a:br>
            <a:r>
              <a:rPr lang="en-AU" dirty="0" smtClean="0"/>
              <a:t>A </a:t>
            </a:r>
            <a:r>
              <a:rPr lang="en-AU" dirty="0"/>
              <a:t>pessimistic </a:t>
            </a:r>
            <a:r>
              <a:rPr lang="en-AU" dirty="0" smtClean="0"/>
              <a:t>tennis player </a:t>
            </a:r>
            <a:r>
              <a:rPr lang="en-AU" dirty="0"/>
              <a:t>will interpret the cause </a:t>
            </a:r>
            <a:r>
              <a:rPr lang="en-AU" dirty="0" smtClean="0"/>
              <a:t>of a loss as</a:t>
            </a:r>
            <a:r>
              <a:rPr lang="en-AU" dirty="0"/>
              <a:t> </a:t>
            </a:r>
            <a:r>
              <a:rPr lang="en-AU" b="1" dirty="0"/>
              <a:t>personal</a:t>
            </a:r>
            <a:r>
              <a:rPr lang="en-AU" dirty="0"/>
              <a:t> (‘I </a:t>
            </a:r>
            <a:r>
              <a:rPr lang="en-AU" dirty="0" smtClean="0"/>
              <a:t>lost </a:t>
            </a:r>
            <a:r>
              <a:rPr lang="en-AU" dirty="0"/>
              <a:t>because I’m </a:t>
            </a:r>
            <a:r>
              <a:rPr lang="en-AU" dirty="0" smtClean="0"/>
              <a:t>just a </a:t>
            </a:r>
            <a:r>
              <a:rPr lang="en-AU" dirty="0"/>
              <a:t>terrible tennis player’).  </a:t>
            </a:r>
            <a:r>
              <a:rPr lang="en-AU" dirty="0" smtClean="0"/>
              <a:t>In contrast </a:t>
            </a:r>
            <a:r>
              <a:rPr lang="en-AU" dirty="0"/>
              <a:t>an </a:t>
            </a:r>
            <a:r>
              <a:rPr lang="en-AU" dirty="0" smtClean="0"/>
              <a:t>optimist is likely to identify </a:t>
            </a:r>
            <a:r>
              <a:rPr lang="en-AU" dirty="0"/>
              <a:t>non-personal factors (‘I failed because grass just isn’t my surface’).</a:t>
            </a:r>
          </a:p>
          <a:p>
            <a:pPr fontAlgn="base"/>
            <a:endParaRPr lang="en-AU" dirty="0"/>
          </a:p>
          <a:p>
            <a:pPr marL="0" lvl="0" indent="0" fontAlgn="base">
              <a:buNone/>
            </a:pPr>
            <a:r>
              <a:rPr lang="en-AU" sz="2800" b="1" dirty="0">
                <a:solidFill>
                  <a:srgbClr val="FFFF00"/>
                </a:solidFill>
              </a:rPr>
              <a:t>Permanence:</a:t>
            </a:r>
            <a:r>
              <a:rPr lang="en-AU" dirty="0"/>
              <a:t> relates to the perception of time. Events are perceived as permanent or </a:t>
            </a:r>
            <a:r>
              <a:rPr lang="en-AU" dirty="0" smtClean="0"/>
              <a:t>temporary.</a:t>
            </a:r>
            <a:r>
              <a:rPr lang="en-AU" dirty="0"/>
              <a:t/>
            </a:r>
            <a:br>
              <a:rPr lang="en-AU" dirty="0"/>
            </a:br>
            <a:r>
              <a:rPr lang="en-AU" dirty="0" smtClean="0"/>
              <a:t/>
            </a:r>
            <a:br>
              <a:rPr lang="en-AU" dirty="0" smtClean="0"/>
            </a:br>
            <a:r>
              <a:rPr lang="en-AU" dirty="0" smtClean="0"/>
              <a:t>Pessimists </a:t>
            </a:r>
            <a:r>
              <a:rPr lang="en-AU" dirty="0"/>
              <a:t>interpret setbacks as permanent (‘I’ll never be a good tennis player’).  In contrast, an optimist sees the setback as only temporary (‘I didn’t prepare well for this match/I had a cold’).</a:t>
            </a:r>
          </a:p>
          <a:p>
            <a:pPr fontAlgn="base"/>
            <a:endParaRPr lang="en-AU" dirty="0"/>
          </a:p>
          <a:p>
            <a:pPr marL="0" lvl="0" indent="0" fontAlgn="base">
              <a:buNone/>
            </a:pPr>
            <a:r>
              <a:rPr lang="en-AU" sz="2800" b="1" dirty="0">
                <a:solidFill>
                  <a:srgbClr val="FFFF00"/>
                </a:solidFill>
              </a:rPr>
              <a:t>Pervasiveness:</a:t>
            </a:r>
            <a:r>
              <a:rPr lang="en-AU" dirty="0"/>
              <a:t> relates to the perception of space. Events are perceived as global or </a:t>
            </a:r>
            <a:r>
              <a:rPr lang="en-AU" dirty="0" smtClean="0"/>
              <a:t>specific.</a:t>
            </a:r>
            <a:r>
              <a:rPr lang="en-AU" dirty="0"/>
              <a:t/>
            </a:r>
            <a:br>
              <a:rPr lang="en-AU" dirty="0"/>
            </a:br>
            <a:r>
              <a:rPr lang="en-AU" dirty="0" smtClean="0"/>
              <a:t/>
            </a:r>
            <a:br>
              <a:rPr lang="en-AU" dirty="0" smtClean="0"/>
            </a:br>
            <a:r>
              <a:rPr lang="en-AU" dirty="0" smtClean="0"/>
              <a:t>Pessimists </a:t>
            </a:r>
            <a:r>
              <a:rPr lang="en-AU" dirty="0"/>
              <a:t>see setbacks as all-pervasive (‘I’m terrible at everything I try’).  In contrast, the optimist sees the setback as narrowly contained or confined to one area of life (‘I’m just not the right </a:t>
            </a:r>
            <a:r>
              <a:rPr lang="en-AU" dirty="0" smtClean="0"/>
              <a:t>shape </a:t>
            </a:r>
            <a:r>
              <a:rPr lang="en-AU" dirty="0"/>
              <a:t>for tennis</a:t>
            </a:r>
            <a:r>
              <a:rPr lang="en-AU" dirty="0" smtClean="0"/>
              <a:t>’).</a:t>
            </a:r>
            <a:endParaRPr lang="en-AU" dirty="0"/>
          </a:p>
        </p:txBody>
      </p:sp>
    </p:spTree>
    <p:extLst>
      <p:ext uri="{BB962C8B-B14F-4D97-AF65-F5344CB8AC3E}">
        <p14:creationId xmlns:p14="http://schemas.microsoft.com/office/powerpoint/2010/main" val="493905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06" y="2364258"/>
            <a:ext cx="11325753" cy="3325125"/>
          </a:xfrm>
          <a:prstGeom prst="rect">
            <a:avLst/>
          </a:prstGeom>
        </p:spPr>
      </p:pic>
      <p:sp>
        <p:nvSpPr>
          <p:cNvPr id="2" name="Rectangle 1"/>
          <p:cNvSpPr/>
          <p:nvPr/>
        </p:nvSpPr>
        <p:spPr>
          <a:xfrm>
            <a:off x="1639330" y="1056156"/>
            <a:ext cx="9111048" cy="646331"/>
          </a:xfrm>
          <a:prstGeom prst="rect">
            <a:avLst/>
          </a:prstGeom>
        </p:spPr>
        <p:txBody>
          <a:bodyPr wrap="square">
            <a:spAutoFit/>
          </a:bodyPr>
          <a:lstStyle/>
          <a:p>
            <a:pPr algn="ctr" fontAlgn="base"/>
            <a:r>
              <a:rPr lang="en-AU" dirty="0"/>
              <a:t>Optimists assumes that good things are permanent, pervasive and internal, where bad things are seen as temporary, specific and externally caused. Pessimism is the reverse of this logic.</a:t>
            </a:r>
          </a:p>
        </p:txBody>
      </p:sp>
    </p:spTree>
    <p:extLst>
      <p:ext uri="{BB962C8B-B14F-4D97-AF65-F5344CB8AC3E}">
        <p14:creationId xmlns:p14="http://schemas.microsoft.com/office/powerpoint/2010/main" val="4013191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174" y="1532238"/>
            <a:ext cx="3062415" cy="978472"/>
          </a:xfrm>
        </p:spPr>
        <p:txBody>
          <a:bodyPr/>
          <a:lstStyle/>
          <a:p>
            <a:pPr algn="ctr"/>
            <a:r>
              <a:rPr lang="en-US" b="1" u="sng" dirty="0" smtClean="0"/>
              <a:t>In Summary</a:t>
            </a:r>
            <a:endParaRPr lang="en-AU" b="1" u="sng" dirty="0"/>
          </a:p>
        </p:txBody>
      </p:sp>
      <p:sp>
        <p:nvSpPr>
          <p:cNvPr id="3" name="Content Placeholder 2"/>
          <p:cNvSpPr>
            <a:spLocks noGrp="1"/>
          </p:cNvSpPr>
          <p:nvPr>
            <p:ph idx="1"/>
          </p:nvPr>
        </p:nvSpPr>
        <p:spPr>
          <a:xfrm>
            <a:off x="834082" y="2510710"/>
            <a:ext cx="10131425" cy="3288728"/>
          </a:xfrm>
        </p:spPr>
        <p:txBody>
          <a:bodyPr/>
          <a:lstStyle/>
          <a:p>
            <a:r>
              <a:rPr lang="en-US" dirty="0" smtClean="0"/>
              <a:t>Depression and anxiety is highly prevalent within our communities.</a:t>
            </a:r>
          </a:p>
          <a:p>
            <a:r>
              <a:rPr lang="en-US" dirty="0" smtClean="0"/>
              <a:t>The cause of depression and anxiety is very difficult to identify. In most cases numerous factors combine at different levels to cause these experiences.</a:t>
            </a:r>
          </a:p>
          <a:p>
            <a:r>
              <a:rPr lang="en-US" dirty="0" smtClean="0"/>
              <a:t>Seeking help or encouraging people to seek help is very important.</a:t>
            </a:r>
          </a:p>
          <a:p>
            <a:r>
              <a:rPr lang="en-US" dirty="0" smtClean="0"/>
              <a:t>The brain is the most complex thing we are aware of. It can be our greatest asset, or our worst enemy! We can all benefit from taking a look at our own thinking.</a:t>
            </a:r>
            <a:endParaRPr lang="en-AU" dirty="0"/>
          </a:p>
        </p:txBody>
      </p:sp>
    </p:spTree>
    <p:extLst>
      <p:ext uri="{BB962C8B-B14F-4D97-AF65-F5344CB8AC3E}">
        <p14:creationId xmlns:p14="http://schemas.microsoft.com/office/powerpoint/2010/main" val="2508893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077" y="1672511"/>
            <a:ext cx="10131425" cy="3649133"/>
          </a:xfrm>
        </p:spPr>
        <p:txBody>
          <a:bodyPr/>
          <a:lstStyle/>
          <a:p>
            <a:pPr fontAlgn="base"/>
            <a:endParaRPr lang="en-AU" dirty="0"/>
          </a:p>
          <a:p>
            <a:endParaRPr lang="en-AU" dirty="0"/>
          </a:p>
        </p:txBody>
      </p:sp>
      <p:sp>
        <p:nvSpPr>
          <p:cNvPr id="5" name="TextBox 4"/>
          <p:cNvSpPr txBox="1"/>
          <p:nvPr/>
        </p:nvSpPr>
        <p:spPr>
          <a:xfrm>
            <a:off x="1112108" y="677652"/>
            <a:ext cx="9742746" cy="5478423"/>
          </a:xfrm>
          <a:prstGeom prst="rect">
            <a:avLst/>
          </a:prstGeom>
          <a:noFill/>
        </p:spPr>
        <p:txBody>
          <a:bodyPr wrap="square" rtlCol="0">
            <a:spAutoFit/>
          </a:bodyPr>
          <a:lstStyle/>
          <a:p>
            <a:pPr fontAlgn="base"/>
            <a:r>
              <a:rPr lang="en-AU" sz="3200" dirty="0"/>
              <a:t>National help lines and </a:t>
            </a:r>
            <a:r>
              <a:rPr lang="en-AU" sz="3200" dirty="0" smtClean="0"/>
              <a:t>websites</a:t>
            </a:r>
            <a:endParaRPr lang="en-AU" sz="3200" dirty="0"/>
          </a:p>
          <a:p>
            <a:pPr fontAlgn="base"/>
            <a:endParaRPr lang="en-AU" sz="1400" dirty="0" smtClean="0">
              <a:hlinkClick r:id="rId2"/>
            </a:endParaRPr>
          </a:p>
          <a:p>
            <a:pPr fontAlgn="base"/>
            <a:r>
              <a:rPr lang="en-AU" sz="1600" dirty="0" smtClean="0">
                <a:hlinkClick r:id="rId2"/>
              </a:rPr>
              <a:t>Black </a:t>
            </a:r>
            <a:r>
              <a:rPr lang="en-AU" sz="1600" dirty="0">
                <a:hlinkClick r:id="rId2"/>
              </a:rPr>
              <a:t>Dog Institute</a:t>
            </a:r>
            <a:endParaRPr lang="en-AU" sz="1600" dirty="0"/>
          </a:p>
          <a:p>
            <a:pPr fontAlgn="base"/>
            <a:r>
              <a:rPr lang="en-AU" sz="1600" dirty="0"/>
              <a:t>Information on symptoms, treatment and prevention of depression and bipolar disorder.</a:t>
            </a:r>
          </a:p>
          <a:p>
            <a:pPr fontAlgn="base"/>
            <a:r>
              <a:rPr lang="en-AU" sz="1600" dirty="0">
                <a:hlinkClick r:id="rId3"/>
              </a:rPr>
              <a:t>Carers Australia</a:t>
            </a:r>
            <a:r>
              <a:rPr lang="en-AU" sz="1600" dirty="0"/>
              <a:t> 1800 242 636</a:t>
            </a:r>
          </a:p>
          <a:p>
            <a:pPr fontAlgn="base"/>
            <a:r>
              <a:rPr lang="en-AU" sz="1600" dirty="0"/>
              <a:t>Short-term counselling and emotional and psychological support services for carers and their families in each state and territory.</a:t>
            </a:r>
          </a:p>
          <a:p>
            <a:pPr fontAlgn="base"/>
            <a:r>
              <a:rPr lang="en-AU" sz="1600" dirty="0">
                <a:hlinkClick r:id="rId4"/>
              </a:rPr>
              <a:t>Headspace</a:t>
            </a:r>
            <a:r>
              <a:rPr lang="en-AU" sz="1600" dirty="0"/>
              <a:t> 1800 650 890</a:t>
            </a:r>
          </a:p>
          <a:p>
            <a:pPr fontAlgn="base"/>
            <a:r>
              <a:rPr lang="en-AU" sz="1600" dirty="0"/>
              <a:t>Free online and telephone service that supports young people aged between 12 and 25 and their families going through a tough time.</a:t>
            </a:r>
          </a:p>
          <a:p>
            <a:pPr fontAlgn="base"/>
            <a:r>
              <a:rPr lang="en-AU" sz="1600" dirty="0">
                <a:hlinkClick r:id="rId5"/>
              </a:rPr>
              <a:t>Kids Helpline</a:t>
            </a:r>
            <a:r>
              <a:rPr lang="en-AU" sz="1600" dirty="0"/>
              <a:t> 1800 55 1800</a:t>
            </a:r>
          </a:p>
          <a:p>
            <a:pPr fontAlgn="base"/>
            <a:r>
              <a:rPr lang="en-AU" sz="1600" dirty="0"/>
              <a:t>A free, private and confidential, telephone and online counselling service specifically for young people aged between 5 and 25.</a:t>
            </a:r>
          </a:p>
          <a:p>
            <a:pPr fontAlgn="base"/>
            <a:r>
              <a:rPr lang="en-AU" sz="1600" dirty="0">
                <a:hlinkClick r:id="rId6"/>
              </a:rPr>
              <a:t>MensLine Australia</a:t>
            </a:r>
            <a:r>
              <a:rPr lang="en-AU" sz="1600" dirty="0"/>
              <a:t> 1300 78 99 78</a:t>
            </a:r>
          </a:p>
          <a:p>
            <a:pPr fontAlgn="base"/>
            <a:r>
              <a:rPr lang="en-AU" sz="1600" dirty="0"/>
              <a:t>A telephone and online support, information and referral service, helping men to deal with relationship problems in a practical and effective way. </a:t>
            </a:r>
          </a:p>
          <a:p>
            <a:pPr fontAlgn="base"/>
            <a:r>
              <a:rPr lang="en-AU" sz="1600" dirty="0">
                <a:hlinkClick r:id="rId7"/>
              </a:rPr>
              <a:t>Head to Health</a:t>
            </a:r>
            <a:endParaRPr lang="en-AU" sz="1600" dirty="0"/>
          </a:p>
          <a:p>
            <a:pPr fontAlgn="base"/>
            <a:r>
              <a:rPr lang="en-AU" sz="1600" dirty="0"/>
              <a:t>An innovative website that can help you find free and low-cost, trusted online and phone mental health resources.</a:t>
            </a:r>
          </a:p>
          <a:p>
            <a:pPr fontAlgn="base"/>
            <a:r>
              <a:rPr lang="en-AU" sz="1600" dirty="0">
                <a:hlinkClick r:id="rId8"/>
              </a:rPr>
              <a:t>MindSpot Clinic</a:t>
            </a:r>
            <a:r>
              <a:rPr lang="en-AU" sz="1600" dirty="0"/>
              <a:t> 1800 61 44 34</a:t>
            </a:r>
          </a:p>
          <a:p>
            <a:pPr fontAlgn="base"/>
            <a:r>
              <a:rPr lang="en-AU" sz="1600" dirty="0"/>
              <a:t>An online and telephone clinic providing free assessment and treatment services for Australian adults with anxiety or depression</a:t>
            </a:r>
            <a:r>
              <a:rPr lang="en-AU" sz="1600" dirty="0" smtClean="0"/>
              <a:t>.</a:t>
            </a:r>
            <a:endParaRPr lang="en-AU" sz="1600" dirty="0"/>
          </a:p>
        </p:txBody>
      </p:sp>
    </p:spTree>
    <p:extLst>
      <p:ext uri="{BB962C8B-B14F-4D97-AF65-F5344CB8AC3E}">
        <p14:creationId xmlns:p14="http://schemas.microsoft.com/office/powerpoint/2010/main" val="290227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6191" y="2100878"/>
            <a:ext cx="7898025" cy="2619403"/>
          </a:xfrm>
        </p:spPr>
        <p:txBody>
          <a:bodyPr>
            <a:normAutofit/>
          </a:bodyPr>
          <a:lstStyle/>
          <a:p>
            <a:pPr marL="0" indent="0" algn="ctr">
              <a:buNone/>
            </a:pPr>
            <a:r>
              <a:rPr lang="en-AU" sz="3200" dirty="0"/>
              <a:t>In any </a:t>
            </a:r>
            <a:r>
              <a:rPr lang="en-AU" sz="3200" dirty="0" smtClean="0"/>
              <a:t>given year </a:t>
            </a:r>
            <a:r>
              <a:rPr lang="en-AU" sz="3200" dirty="0"/>
              <a:t>around 3 </a:t>
            </a:r>
            <a:r>
              <a:rPr lang="en-AU" sz="3200" dirty="0"/>
              <a:t>million Australians are living with depression and/or </a:t>
            </a:r>
            <a:r>
              <a:rPr lang="en-AU" sz="3200" dirty="0" smtClean="0"/>
              <a:t>anxiety. </a:t>
            </a:r>
            <a:br>
              <a:rPr lang="en-AU" sz="3200" dirty="0" smtClean="0"/>
            </a:br>
            <a:endParaRPr lang="en-AU" sz="3200" dirty="0" smtClean="0"/>
          </a:p>
          <a:p>
            <a:pPr marL="0" indent="0" algn="ctr">
              <a:buNone/>
            </a:pPr>
            <a:r>
              <a:rPr lang="en-AU" sz="2400" i="1" dirty="0" smtClean="0"/>
              <a:t>(1 </a:t>
            </a:r>
            <a:r>
              <a:rPr lang="en-AU" sz="2400" i="1" dirty="0"/>
              <a:t>million </a:t>
            </a:r>
            <a:r>
              <a:rPr lang="en-AU" sz="2400" i="1" dirty="0" smtClean="0"/>
              <a:t>depression, </a:t>
            </a:r>
            <a:r>
              <a:rPr lang="en-AU" sz="2400" i="1" dirty="0"/>
              <a:t>2 </a:t>
            </a:r>
            <a:r>
              <a:rPr lang="en-AU" sz="2400" i="1" dirty="0" smtClean="0"/>
              <a:t>million anxiety)</a:t>
            </a:r>
            <a:endParaRPr lang="en-AU" sz="2400" i="1" dirty="0"/>
          </a:p>
        </p:txBody>
      </p:sp>
    </p:spTree>
    <p:extLst>
      <p:ext uri="{BB962C8B-B14F-4D97-AF65-F5344CB8AC3E}">
        <p14:creationId xmlns:p14="http://schemas.microsoft.com/office/powerpoint/2010/main" val="31922862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888" y="1210961"/>
            <a:ext cx="10131425" cy="4341341"/>
          </a:xfrm>
        </p:spPr>
        <p:txBody>
          <a:bodyPr>
            <a:normAutofit/>
          </a:bodyPr>
          <a:lstStyle/>
          <a:p>
            <a:pPr marL="0" indent="0" fontAlgn="base">
              <a:buNone/>
            </a:pPr>
            <a:r>
              <a:rPr lang="en-AU" sz="1600" dirty="0">
                <a:hlinkClick r:id="rId2"/>
              </a:rPr>
              <a:t>National Aboriginal Community Controlled Health Organisation (NACCHO)</a:t>
            </a:r>
            <a:endParaRPr lang="en-AU" sz="1600" dirty="0"/>
          </a:p>
          <a:p>
            <a:pPr marL="0" indent="0" fontAlgn="base">
              <a:buNone/>
            </a:pPr>
            <a:r>
              <a:rPr lang="en-AU" sz="1600" dirty="0"/>
              <a:t>Aboriginal Community Controlled Health Services and Aboriginal Medical Services in each state and territory.</a:t>
            </a:r>
          </a:p>
          <a:p>
            <a:pPr marL="0" indent="0" fontAlgn="base">
              <a:buNone/>
            </a:pPr>
            <a:r>
              <a:rPr lang="en-AU" sz="1600" dirty="0">
                <a:hlinkClick r:id="rId3"/>
              </a:rPr>
              <a:t>QLife</a:t>
            </a:r>
            <a:r>
              <a:rPr lang="en-AU" sz="1600" dirty="0"/>
              <a:t> 1800 184 527 3pm-12am</a:t>
            </a:r>
          </a:p>
          <a:p>
            <a:pPr marL="0" indent="0" fontAlgn="base">
              <a:buNone/>
            </a:pPr>
            <a:r>
              <a:rPr lang="en-AU" sz="1600" dirty="0"/>
              <a:t>QLife is Australia’s first nationally-oriented counselling and referral service for LGBTI people. The project provides nation-wide, early intervention, peer supported telephone and web based services to diverse people of all ages experiencing poor mental health, psychological distress, social isolation, discrimination, experiences of being misgendered and/or other social determinants that impact on their health and wellbeing.</a:t>
            </a:r>
          </a:p>
          <a:p>
            <a:pPr marL="0" indent="0" fontAlgn="base">
              <a:buNone/>
            </a:pPr>
            <a:r>
              <a:rPr lang="en-AU" sz="1600" dirty="0">
                <a:hlinkClick r:id="rId4"/>
              </a:rPr>
              <a:t>Relationships Australia</a:t>
            </a:r>
            <a:r>
              <a:rPr lang="en-AU" sz="1600" dirty="0"/>
              <a:t> 1300 364 277</a:t>
            </a:r>
          </a:p>
          <a:p>
            <a:pPr marL="0" indent="0" fontAlgn="base">
              <a:buNone/>
            </a:pPr>
            <a:r>
              <a:rPr lang="en-AU" sz="1600" dirty="0"/>
              <a:t>A provider of relationship support services for individuals, families and communities.</a:t>
            </a:r>
          </a:p>
          <a:p>
            <a:pPr marL="0" indent="0" fontAlgn="base">
              <a:buNone/>
            </a:pPr>
            <a:r>
              <a:rPr lang="en-AU" sz="1600" dirty="0" smtClean="0">
                <a:hlinkClick r:id="rId5"/>
              </a:rPr>
              <a:t>SANE </a:t>
            </a:r>
            <a:r>
              <a:rPr lang="en-AU" sz="1600" dirty="0">
                <a:hlinkClick r:id="rId5"/>
              </a:rPr>
              <a:t>Australia</a:t>
            </a:r>
            <a:r>
              <a:rPr lang="en-AU" sz="1600" dirty="0"/>
              <a:t> 1800 18 7263</a:t>
            </a:r>
          </a:p>
          <a:p>
            <a:pPr marL="0" indent="0" fontAlgn="base">
              <a:buNone/>
            </a:pPr>
            <a:r>
              <a:rPr lang="en-AU" sz="1600" dirty="0"/>
              <a:t>Information about mental illness, treatments, where to go for support and help carers</a:t>
            </a:r>
            <a:r>
              <a:rPr lang="en-AU" sz="1600" dirty="0" smtClean="0"/>
              <a:t>.</a:t>
            </a:r>
            <a:endParaRPr lang="en-AU" sz="1600" dirty="0"/>
          </a:p>
        </p:txBody>
      </p:sp>
    </p:spTree>
    <p:extLst>
      <p:ext uri="{BB962C8B-B14F-4D97-AF65-F5344CB8AC3E}">
        <p14:creationId xmlns:p14="http://schemas.microsoft.com/office/powerpoint/2010/main" val="2255755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981" y="917881"/>
            <a:ext cx="4625909" cy="947350"/>
          </a:xfrm>
        </p:spPr>
        <p:txBody>
          <a:bodyPr/>
          <a:lstStyle/>
          <a:p>
            <a:pPr algn="ctr"/>
            <a:r>
              <a:rPr lang="en-AU" sz="4400" b="1" dirty="0">
                <a:solidFill>
                  <a:schemeClr val="tx2"/>
                </a:solidFill>
                <a:latin typeface="Century Gothic" panose="020B0502020202020204" pitchFamily="34" charset="0"/>
              </a:rPr>
              <a:t>Thank </a:t>
            </a:r>
            <a:r>
              <a:rPr lang="en-AU" sz="4400" b="1" dirty="0" smtClean="0">
                <a:solidFill>
                  <a:schemeClr val="tx2"/>
                </a:solidFill>
                <a:latin typeface="Century Gothic" panose="020B0502020202020204" pitchFamily="34" charset="0"/>
              </a:rPr>
              <a:t>you</a:t>
            </a:r>
            <a:endParaRPr lang="en-AU" sz="4400" dirty="0">
              <a:solidFill>
                <a:schemeClr val="tx2"/>
              </a:solidFill>
            </a:endParaRPr>
          </a:p>
        </p:txBody>
      </p:sp>
      <p:sp>
        <p:nvSpPr>
          <p:cNvPr id="3" name="Content Placeholder 2"/>
          <p:cNvSpPr>
            <a:spLocks noGrp="1"/>
          </p:cNvSpPr>
          <p:nvPr>
            <p:ph idx="1"/>
          </p:nvPr>
        </p:nvSpPr>
        <p:spPr>
          <a:xfrm>
            <a:off x="1476229" y="2421495"/>
            <a:ext cx="8761412" cy="737119"/>
          </a:xfrm>
        </p:spPr>
        <p:txBody>
          <a:bodyPr/>
          <a:lstStyle/>
          <a:p>
            <a:pPr marL="0" indent="0" algn="ctr">
              <a:buNone/>
              <a:defRPr/>
            </a:pPr>
            <a:r>
              <a:rPr lang="en-US" sz="3200" dirty="0" smtClean="0">
                <a:solidFill>
                  <a:schemeClr val="accent5">
                    <a:lumMod val="20000"/>
                    <a:lumOff val="80000"/>
                  </a:schemeClr>
                </a:solidFill>
                <a:latin typeface="Century Gothic" panose="020B0502020202020204" pitchFamily="34" charset="0"/>
              </a:rPr>
              <a:t>Are </a:t>
            </a:r>
            <a:r>
              <a:rPr lang="en-US" sz="3200" dirty="0">
                <a:solidFill>
                  <a:schemeClr val="accent5">
                    <a:lumMod val="20000"/>
                    <a:lumOff val="80000"/>
                  </a:schemeClr>
                </a:solidFill>
                <a:latin typeface="Century Gothic" panose="020B0502020202020204" pitchFamily="34" charset="0"/>
              </a:rPr>
              <a:t>there any</a:t>
            </a:r>
            <a:r>
              <a:rPr lang="en-AU" sz="3200" dirty="0">
                <a:solidFill>
                  <a:schemeClr val="accent5">
                    <a:lumMod val="20000"/>
                    <a:lumOff val="80000"/>
                  </a:schemeClr>
                </a:solidFill>
                <a:latin typeface="Century Gothic" panose="020B0502020202020204" pitchFamily="34" charset="0"/>
              </a:rPr>
              <a:t> Comments or Questions?</a:t>
            </a:r>
          </a:p>
          <a:p>
            <a:pPr marL="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016" y="3714878"/>
            <a:ext cx="4723271" cy="3143122"/>
          </a:xfrm>
          <a:prstGeom prst="rect">
            <a:avLst/>
          </a:prstGeom>
        </p:spPr>
      </p:pic>
    </p:spTree>
    <p:extLst>
      <p:ext uri="{BB962C8B-B14F-4D97-AF65-F5344CB8AC3E}">
        <p14:creationId xmlns:p14="http://schemas.microsoft.com/office/powerpoint/2010/main" val="230814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985" y="1433383"/>
            <a:ext cx="10476469" cy="4539049"/>
          </a:xfrm>
        </p:spPr>
        <p:txBody>
          <a:bodyPr>
            <a:normAutofit/>
          </a:bodyPr>
          <a:lstStyle/>
          <a:p>
            <a:pPr marL="0" indent="0" algn="ctr" fontAlgn="base">
              <a:buNone/>
            </a:pPr>
            <a:r>
              <a:rPr lang="en-AU" sz="3000" dirty="0"/>
              <a:t>Anxiety is the most common mental health condition in Australia. </a:t>
            </a:r>
            <a:r>
              <a:rPr lang="en-AU" sz="3000" dirty="0" smtClean="0"/>
              <a:t/>
            </a:r>
            <a:br>
              <a:rPr lang="en-AU" sz="3000" dirty="0" smtClean="0"/>
            </a:br>
            <a:r>
              <a:rPr lang="en-AU" sz="2400" i="1" dirty="0"/>
              <a:t>(</a:t>
            </a:r>
            <a:r>
              <a:rPr lang="en-AU" sz="2400" i="1" dirty="0" smtClean="0"/>
              <a:t>1 </a:t>
            </a:r>
            <a:r>
              <a:rPr lang="en-AU" sz="2400" i="1" dirty="0"/>
              <a:t>in 4 people – 1 in 3 women and 1 in 5 </a:t>
            </a:r>
            <a:r>
              <a:rPr lang="en-AU" sz="2400" i="1" dirty="0" smtClean="0"/>
              <a:t>men)</a:t>
            </a:r>
            <a:endParaRPr lang="en-AU" sz="2400" i="1" dirty="0" smtClean="0"/>
          </a:p>
          <a:p>
            <a:pPr marL="0" indent="0" algn="ctr" fontAlgn="base">
              <a:buNone/>
            </a:pPr>
            <a:endParaRPr lang="en-AU" sz="3000" dirty="0"/>
          </a:p>
          <a:p>
            <a:pPr marL="0" indent="0" algn="ctr" fontAlgn="base">
              <a:buNone/>
            </a:pPr>
            <a:r>
              <a:rPr lang="en-AU" sz="3000" dirty="0"/>
              <a:t>Every year in Australia, approximately </a:t>
            </a:r>
            <a:r>
              <a:rPr lang="en-AU" sz="3000" dirty="0" smtClean="0"/>
              <a:t>14% </a:t>
            </a:r>
            <a:r>
              <a:rPr lang="en-AU" sz="3000" dirty="0"/>
              <a:t>of the population </a:t>
            </a:r>
            <a:r>
              <a:rPr lang="en-AU" sz="3000" dirty="0" smtClean="0"/>
              <a:t/>
            </a:r>
            <a:br>
              <a:rPr lang="en-AU" sz="3000" dirty="0" smtClean="0"/>
            </a:br>
            <a:r>
              <a:rPr lang="en-AU" sz="3000" dirty="0" smtClean="0"/>
              <a:t>(</a:t>
            </a:r>
            <a:r>
              <a:rPr lang="en-AU" sz="3000" dirty="0"/>
              <a:t>1 in 7) experiences an anxiety disorder</a:t>
            </a:r>
            <a:r>
              <a:rPr lang="en-AU" sz="3000" dirty="0" smtClean="0"/>
              <a:t>.</a:t>
            </a:r>
          </a:p>
          <a:p>
            <a:pPr marL="0" indent="0" algn="ctr" fontAlgn="base">
              <a:buNone/>
            </a:pPr>
            <a:endParaRPr lang="en-AU" sz="3000" dirty="0"/>
          </a:p>
          <a:p>
            <a:pPr marL="0" indent="0" algn="ctr" fontAlgn="base">
              <a:buNone/>
            </a:pPr>
            <a:r>
              <a:rPr lang="en-AU" sz="3000" dirty="0"/>
              <a:t>Up to </a:t>
            </a:r>
            <a:r>
              <a:rPr lang="en-AU" sz="3000" dirty="0" smtClean="0"/>
              <a:t>40% </a:t>
            </a:r>
            <a:r>
              <a:rPr lang="en-AU" sz="3000" dirty="0"/>
              <a:t>of the population will experience </a:t>
            </a:r>
            <a:r>
              <a:rPr lang="en-AU" sz="3000" dirty="0" smtClean="0"/>
              <a:t/>
            </a:r>
            <a:br>
              <a:rPr lang="en-AU" sz="3000" dirty="0" smtClean="0"/>
            </a:br>
            <a:r>
              <a:rPr lang="en-AU" sz="3000" dirty="0" smtClean="0"/>
              <a:t>a </a:t>
            </a:r>
            <a:r>
              <a:rPr lang="en-AU" sz="3000" dirty="0"/>
              <a:t>panic attack at some time in their life.</a:t>
            </a:r>
          </a:p>
          <a:p>
            <a:pPr marL="0" indent="0">
              <a:buNone/>
            </a:pPr>
            <a:endParaRPr lang="en-AU" dirty="0"/>
          </a:p>
        </p:txBody>
      </p:sp>
    </p:spTree>
    <p:extLst>
      <p:ext uri="{BB962C8B-B14F-4D97-AF65-F5344CB8AC3E}">
        <p14:creationId xmlns:p14="http://schemas.microsoft.com/office/powerpoint/2010/main" val="193895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174" y="1334531"/>
            <a:ext cx="10131425" cy="4275438"/>
          </a:xfrm>
        </p:spPr>
        <p:txBody>
          <a:bodyPr>
            <a:noAutofit/>
          </a:bodyPr>
          <a:lstStyle/>
          <a:p>
            <a:pPr marL="0" indent="0" algn="ctr" fontAlgn="base">
              <a:buNone/>
            </a:pPr>
            <a:r>
              <a:rPr lang="en-AU" sz="2800" dirty="0" smtClean="0"/>
              <a:t>Over </a:t>
            </a:r>
            <a:r>
              <a:rPr lang="en-AU" sz="2800" dirty="0"/>
              <a:t>500,000 Australians will experience depression and a substance use disorder at the same time, at some point in their lives</a:t>
            </a:r>
            <a:r>
              <a:rPr lang="en-AU" sz="2800" dirty="0" smtClean="0"/>
              <a:t>.</a:t>
            </a:r>
          </a:p>
          <a:p>
            <a:pPr marL="0" indent="0" algn="ctr" fontAlgn="base">
              <a:buNone/>
            </a:pPr>
            <a:endParaRPr lang="en-AU" sz="2800" dirty="0"/>
          </a:p>
          <a:p>
            <a:pPr marL="0" indent="0" algn="ctr">
              <a:buNone/>
            </a:pPr>
            <a:r>
              <a:rPr lang="en-AU" sz="2800" dirty="0"/>
              <a:t>Comorbid depression and anxiety disorders occur in up to 25% of general practice patients</a:t>
            </a:r>
            <a:r>
              <a:rPr lang="en-AU" sz="2800" dirty="0" smtClean="0"/>
              <a:t>.</a:t>
            </a:r>
            <a:endParaRPr lang="en-AU" sz="2800" dirty="0"/>
          </a:p>
        </p:txBody>
      </p:sp>
    </p:spTree>
    <p:extLst>
      <p:ext uri="{BB962C8B-B14F-4D97-AF65-F5344CB8AC3E}">
        <p14:creationId xmlns:p14="http://schemas.microsoft.com/office/powerpoint/2010/main" val="344047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4125" y="1746423"/>
            <a:ext cx="10131425" cy="4053016"/>
          </a:xfrm>
        </p:spPr>
        <p:txBody>
          <a:bodyPr>
            <a:normAutofit lnSpcReduction="10000"/>
          </a:bodyPr>
          <a:lstStyle/>
          <a:p>
            <a:pPr marL="0" indent="0" algn="ctr">
              <a:buNone/>
            </a:pPr>
            <a:r>
              <a:rPr lang="en-AU" sz="2800" dirty="0"/>
              <a:t>About 85% of patients with depression have significant anxiety, and 90% of patients with anxiety disorder have depression</a:t>
            </a:r>
            <a:r>
              <a:rPr lang="en-AU" sz="2800" dirty="0" smtClean="0"/>
              <a:t>.</a:t>
            </a:r>
          </a:p>
          <a:p>
            <a:pPr marL="0" indent="0" algn="ctr">
              <a:buNone/>
            </a:pPr>
            <a:endParaRPr lang="en-AU" sz="2800" dirty="0"/>
          </a:p>
          <a:p>
            <a:pPr marL="0" indent="0" algn="ctr">
              <a:buNone/>
            </a:pPr>
            <a:r>
              <a:rPr lang="en-AU" sz="2800" dirty="0"/>
              <a:t>Despite the availability of treatments, 40% of patients with depression or anxiety do not seek treatment, and of those who do, less than half are offered beneficial treatment</a:t>
            </a:r>
            <a:r>
              <a:rPr lang="en-AU" sz="2800" dirty="0" smtClean="0"/>
              <a:t>.</a:t>
            </a:r>
          </a:p>
          <a:p>
            <a:pPr marL="0" indent="0" algn="ctr">
              <a:buNone/>
            </a:pPr>
            <a:endParaRPr lang="en-AU" sz="2800" dirty="0"/>
          </a:p>
          <a:p>
            <a:pPr marL="0" indent="0" algn="ctr" fontAlgn="base">
              <a:buNone/>
            </a:pPr>
            <a:r>
              <a:rPr lang="en-AU" sz="1500" dirty="0"/>
              <a:t>Australian Bureau of Statistics. (2008). National Survey of Mental Health and Wellbeing: Summary of Results, 2007 (4326.0). Canberra: Australian Bureau of Statistics.</a:t>
            </a:r>
          </a:p>
          <a:p>
            <a:endParaRPr lang="en-AU" dirty="0"/>
          </a:p>
        </p:txBody>
      </p:sp>
    </p:spTree>
    <p:extLst>
      <p:ext uri="{BB962C8B-B14F-4D97-AF65-F5344CB8AC3E}">
        <p14:creationId xmlns:p14="http://schemas.microsoft.com/office/powerpoint/2010/main" val="20606523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4676</TotalTime>
  <Words>2293</Words>
  <Application>Microsoft Office PowerPoint</Application>
  <PresentationFormat>Widescreen</PresentationFormat>
  <Paragraphs>255</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Century Gothic</vt:lpstr>
      <vt:lpstr>Celestial</vt:lpstr>
      <vt:lpstr>ANXIETY &amp; Depression Towards understanding &amp; Supporting each other</vt:lpstr>
      <vt:lpstr>Alex Gow Funerals</vt:lpstr>
      <vt:lpstr>Today’s Outline</vt:lpstr>
      <vt:lpstr>Statistics!</vt:lpstr>
      <vt:lpstr>PowerPoint Presentation</vt:lpstr>
      <vt:lpstr>PowerPoint Presentation</vt:lpstr>
      <vt:lpstr>PowerPoint Presentation</vt:lpstr>
      <vt:lpstr>PowerPoint Presentation</vt:lpstr>
      <vt:lpstr>PowerPoint Presentation</vt:lpstr>
      <vt:lpstr>PowerPoint Presentation</vt:lpstr>
      <vt:lpstr>What do all of these boring stats tell us?</vt:lpstr>
      <vt:lpstr>Diagnosis!</vt:lpstr>
      <vt:lpstr>Depression (DSM-5 Diagnostic Criteria)</vt:lpstr>
      <vt:lpstr>Generalised Anxiety Disorder</vt:lpstr>
      <vt:lpstr>PowerPoint Presentation</vt:lpstr>
      <vt:lpstr>More puppies!</vt:lpstr>
      <vt:lpstr>Causes??</vt:lpstr>
      <vt:lpstr>PowerPoint Presentation</vt:lpstr>
      <vt:lpstr>Biological factors</vt:lpstr>
      <vt:lpstr>Psychological factors</vt:lpstr>
      <vt:lpstr>Genetic vulnerability</vt:lpstr>
      <vt:lpstr>Hormones</vt:lpstr>
      <vt:lpstr>Brain Chemicals (neurotransmitters)</vt:lpstr>
      <vt:lpstr>Ways in which neurotransmitters may  contribute to depression</vt:lpstr>
      <vt:lpstr>PowerPoint Presentation</vt:lpstr>
      <vt:lpstr>PowerPoint Presentation</vt:lpstr>
      <vt:lpstr>Aging </vt:lpstr>
      <vt:lpstr>Physical health problems</vt:lpstr>
      <vt:lpstr>Ongoing stressful events</vt:lpstr>
      <vt:lpstr>Personality factors</vt:lpstr>
      <vt:lpstr>Substance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Problematic thinking</vt:lpstr>
      <vt:lpstr>ABC Theory of Emotion</vt:lpstr>
      <vt:lpstr>PowerPoint Presentation</vt:lpstr>
      <vt:lpstr>PowerPoint Presentation</vt:lpstr>
      <vt:lpstr>PowerPoint Presentation</vt:lpstr>
      <vt:lpstr>PowerPoint Presentation</vt:lpstr>
      <vt:lpstr>PowerPoint Presentation</vt:lpstr>
      <vt:lpstr>The flight or fight response</vt:lpstr>
      <vt:lpstr>PowerPoint Presentation</vt:lpstr>
      <vt:lpstr>PowerPoint Presentation</vt:lpstr>
      <vt:lpstr>PowerPoint Presentation</vt:lpstr>
      <vt:lpstr>PowerPoint Presentation</vt:lpstr>
      <vt:lpstr>Learned helplessness</vt:lpstr>
      <vt:lpstr>PowerPoint Presentation</vt:lpstr>
      <vt:lpstr>Explanatory Styles</vt:lpstr>
      <vt:lpstr>PowerPoint Presentation</vt:lpstr>
      <vt:lpstr>PowerPoint Presentation</vt:lpstr>
      <vt:lpstr>In Summary</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&amp; Depression Understanding &amp; Supporting</dc:title>
  <dc:creator>Mark Lowry</dc:creator>
  <cp:lastModifiedBy>Mark Lowry</cp:lastModifiedBy>
  <cp:revision>126</cp:revision>
  <dcterms:created xsi:type="dcterms:W3CDTF">2019-02-04T01:28:30Z</dcterms:created>
  <dcterms:modified xsi:type="dcterms:W3CDTF">2019-02-25T06:05:45Z</dcterms:modified>
</cp:coreProperties>
</file>